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857" r:id="rId2"/>
    <p:sldId id="847" r:id="rId3"/>
    <p:sldId id="672" r:id="rId4"/>
    <p:sldId id="664" r:id="rId5"/>
    <p:sldId id="661" r:id="rId6"/>
    <p:sldId id="560" r:id="rId7"/>
    <p:sldId id="529" r:id="rId8"/>
    <p:sldId id="660" r:id="rId9"/>
    <p:sldId id="715" r:id="rId10"/>
    <p:sldId id="856" r:id="rId11"/>
    <p:sldId id="858" r:id="rId12"/>
    <p:sldId id="853" r:id="rId13"/>
    <p:sldId id="854" r:id="rId14"/>
    <p:sldId id="855" r:id="rId15"/>
    <p:sldId id="590" r:id="rId16"/>
    <p:sldId id="587" r:id="rId17"/>
    <p:sldId id="675" r:id="rId18"/>
    <p:sldId id="677" r:id="rId19"/>
    <p:sldId id="849" r:id="rId20"/>
    <p:sldId id="657" r:id="rId21"/>
    <p:sldId id="334" r:id="rId22"/>
    <p:sldId id="315" r:id="rId23"/>
    <p:sldId id="384" r:id="rId24"/>
    <p:sldId id="385" r:id="rId25"/>
    <p:sldId id="519" r:id="rId26"/>
    <p:sldId id="317" r:id="rId27"/>
    <p:sldId id="852" r:id="rId28"/>
    <p:sldId id="552" r:id="rId29"/>
    <p:sldId id="323" r:id="rId30"/>
    <p:sldId id="638" r:id="rId31"/>
    <p:sldId id="848" r:id="rId32"/>
    <p:sldId id="598" r:id="rId33"/>
    <p:sldId id="639" r:id="rId34"/>
    <p:sldId id="656" r:id="rId35"/>
    <p:sldId id="635" r:id="rId36"/>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9DF933E-7C11-4ABC-B7A0-A367DB27D181}">
          <p14:sldIdLst>
            <p14:sldId id="857"/>
            <p14:sldId id="847"/>
            <p14:sldId id="672"/>
            <p14:sldId id="664"/>
            <p14:sldId id="661"/>
            <p14:sldId id="560"/>
            <p14:sldId id="529"/>
            <p14:sldId id="660"/>
            <p14:sldId id="715"/>
            <p14:sldId id="856"/>
            <p14:sldId id="858"/>
            <p14:sldId id="853"/>
            <p14:sldId id="854"/>
            <p14:sldId id="855"/>
            <p14:sldId id="590"/>
            <p14:sldId id="587"/>
            <p14:sldId id="675"/>
            <p14:sldId id="677"/>
            <p14:sldId id="849"/>
            <p14:sldId id="657"/>
            <p14:sldId id="334"/>
            <p14:sldId id="315"/>
            <p14:sldId id="384"/>
            <p14:sldId id="385"/>
            <p14:sldId id="519"/>
            <p14:sldId id="317"/>
            <p14:sldId id="852"/>
            <p14:sldId id="552"/>
            <p14:sldId id="323"/>
            <p14:sldId id="638"/>
            <p14:sldId id="848"/>
            <p14:sldId id="598"/>
            <p14:sldId id="639"/>
            <p14:sldId id="656"/>
            <p14:sldId id="635"/>
          </p14:sldIdLst>
        </p14:section>
        <p14:section name="Section sans titre" id="{8578463A-C4D4-4686-8974-9C5E3D86C5D2}">
          <p14:sldIdLst/>
        </p14:section>
      </p14:sectionLst>
    </p:ext>
    <p:ext uri="{EFAFB233-063F-42B5-8137-9DF3F51BA10A}">
      <p15:sldGuideLst xmlns:p15="http://schemas.microsoft.com/office/powerpoint/2012/main">
        <p15:guide id="1" orient="horz" pos="3702" userDrawn="1">
          <p15:clr>
            <a:srgbClr val="A4A3A4"/>
          </p15:clr>
        </p15:guide>
        <p15:guide id="2" pos="41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oise Caravano" initials="FC" lastIdx="1" clrIdx="0">
    <p:extLst>
      <p:ext uri="{19B8F6BF-5375-455C-9EA6-DF929625EA0E}">
        <p15:presenceInfo xmlns:p15="http://schemas.microsoft.com/office/powerpoint/2012/main" userId="Francoise Carava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BFAB"/>
    <a:srgbClr val="EDF3EA"/>
    <a:srgbClr val="FFDF9F"/>
    <a:srgbClr val="FFE575"/>
    <a:srgbClr val="FEF4D6"/>
    <a:srgbClr val="FFBE7D"/>
    <a:srgbClr val="FFB061"/>
    <a:srgbClr val="FFBC79"/>
    <a:srgbClr val="FFCC66"/>
    <a:srgbClr val="AE96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508" autoAdjust="0"/>
    <p:restoredTop sz="48251" autoAdjust="0"/>
  </p:normalViewPr>
  <p:slideViewPr>
    <p:cSldViewPr snapToGrid="0">
      <p:cViewPr varScale="1">
        <p:scale>
          <a:sx n="39" d="100"/>
          <a:sy n="39" d="100"/>
        </p:scale>
        <p:origin x="1536" y="24"/>
      </p:cViewPr>
      <p:guideLst>
        <p:guide orient="horz" pos="3702"/>
        <p:guide pos="4135"/>
      </p:guideLst>
    </p:cSldViewPr>
  </p:slideViewPr>
  <p:notesTextViewPr>
    <p:cViewPr>
      <p:scale>
        <a:sx n="1" d="1"/>
        <a:sy n="1" d="1"/>
      </p:scale>
      <p:origin x="0" y="0"/>
    </p:cViewPr>
  </p:notesTextViewPr>
  <p:sorterViewPr>
    <p:cViewPr>
      <p:scale>
        <a:sx n="100" d="100"/>
        <a:sy n="100" d="100"/>
      </p:scale>
      <p:origin x="0" y="-3086"/>
    </p:cViewPr>
  </p:sorterViewPr>
  <p:notesViewPr>
    <p:cSldViewPr snapToGrid="0">
      <p:cViewPr varScale="1">
        <p:scale>
          <a:sx n="45" d="100"/>
          <a:sy n="45" d="100"/>
        </p:scale>
        <p:origin x="610"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6871F4E-D54B-46D7-AD56-F4ABF47C1B79}" type="datetimeFigureOut">
              <a:rPr lang="fr-FR" smtClean="0"/>
              <a:pPr/>
              <a:t>21/06/2024</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37964A7-438E-4A67-90F8-BD3E19D34712}" type="slidenum">
              <a:rPr lang="fr-FR" smtClean="0"/>
              <a:pPr/>
              <a:t>‹N°›</a:t>
            </a:fld>
            <a:endParaRPr lang="fr-FR"/>
          </a:p>
        </p:txBody>
      </p:sp>
    </p:spTree>
    <p:extLst>
      <p:ext uri="{BB962C8B-B14F-4D97-AF65-F5344CB8AC3E}">
        <p14:creationId xmlns:p14="http://schemas.microsoft.com/office/powerpoint/2010/main" val="2055058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0AB24EB-BA92-45B0-A36E-F87BBD8E47A5}" type="datetimeFigureOut">
              <a:rPr lang="fr-FR" smtClean="0"/>
              <a:pPr/>
              <a:t>21/06/2024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D98150E-C4D6-42DF-A978-935952DBE706}" type="slidenum">
              <a:rPr lang="fr-FR" smtClean="0"/>
              <a:pPr/>
              <a:t>‹N°›</a:t>
            </a:fld>
            <a:endParaRPr lang="fr-FR"/>
          </a:p>
        </p:txBody>
      </p:sp>
    </p:spTree>
    <p:extLst>
      <p:ext uri="{BB962C8B-B14F-4D97-AF65-F5344CB8AC3E}">
        <p14:creationId xmlns:p14="http://schemas.microsoft.com/office/powerpoint/2010/main" val="2268381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15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(À l’écran dia avec seulement : « L’AU-DELÀ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b="1" kern="1200" dirty="0">
                <a:effectLst/>
                <a:latin typeface="Calibri" panose="020F0502020204030204" pitchFamily="34" charset="0"/>
                <a:ea typeface="Times New Roman" panose="02020603050405020304" pitchFamily="18" charset="0"/>
                <a:cs typeface="Calibri" panose="020F0502020204030204" pitchFamily="34" charset="0"/>
              </a:rPr>
              <a:t>Nous entrons dans une nouvelle étape pour regarder vers l’au-delà de la mort.</a:t>
            </a:r>
            <a:r>
              <a:rPr lang="fr-FR" sz="1800" kern="1200" dirty="0">
                <a:effectLst/>
                <a:latin typeface="Calibri" panose="020F0502020204030204" pitchFamily="34" charset="0"/>
                <a:ea typeface="Times New Roman" panose="02020603050405020304" pitchFamily="18" charset="0"/>
                <a:cs typeface="Calibri" panose="020F0502020204030204" pitchFamily="34" charset="0"/>
              </a:rPr>
              <a:t> </a:t>
            </a:r>
            <a:r>
              <a:rPr lang="fr-FR" sz="1800" b="1" kern="1200" dirty="0">
                <a:effectLst/>
                <a:latin typeface="Calibri" panose="020F0502020204030204" pitchFamily="34" charset="0"/>
                <a:ea typeface="Times New Roman" panose="02020603050405020304" pitchFamily="18" charset="0"/>
                <a:cs typeface="Calibri" panose="020F0502020204030204" pitchFamily="34" charset="0"/>
              </a:rPr>
              <a:t>À quoi peut ressembler le ciel ?</a:t>
            </a:r>
            <a:r>
              <a:rPr lang="fr-FR" sz="1800" kern="1200" dirty="0">
                <a:effectLst/>
                <a:latin typeface="Calibri" panose="020F0502020204030204" pitchFamily="34" charset="0"/>
                <a:ea typeface="Times New Roman" panose="02020603050405020304" pitchFamily="18" charset="0"/>
                <a:cs typeface="Calibri" panose="020F0502020204030204" pitchFamily="34" charset="0"/>
              </a:rPr>
              <a:t> </a:t>
            </a:r>
            <a:r>
              <a:rPr lang="fr-FR" sz="1800" b="1" kern="1200" dirty="0">
                <a:effectLst/>
                <a:latin typeface="Calibri" panose="020F0502020204030204" pitchFamily="34" charset="0"/>
                <a:ea typeface="Times New Roman" panose="02020603050405020304" pitchFamily="18" charset="0"/>
                <a:cs typeface="Calibri" panose="020F0502020204030204" pitchFamily="34" charset="0"/>
              </a:rPr>
              <a:t>On n’est plus dans des considérations spatiales, dans le monde de la matière,</a:t>
            </a:r>
            <a:r>
              <a:rPr lang="fr-FR" sz="1800" kern="1200" dirty="0">
                <a:effectLst/>
                <a:latin typeface="Calibri" panose="020F0502020204030204" pitchFamily="34" charset="0"/>
                <a:ea typeface="Times New Roman" panose="02020603050405020304" pitchFamily="18" charset="0"/>
                <a:cs typeface="Calibri" panose="020F0502020204030204" pitchFamily="34" charset="0"/>
              </a:rPr>
              <a:t> </a:t>
            </a:r>
            <a:r>
              <a:rPr lang="fr-FR" sz="1800" b="1" kern="1200" dirty="0">
                <a:effectLst/>
                <a:latin typeface="Calibri" panose="020F0502020204030204" pitchFamily="34" charset="0"/>
                <a:ea typeface="Times New Roman" panose="02020603050405020304" pitchFamily="18" charset="0"/>
                <a:cs typeface="Calibri" panose="020F0502020204030204" pitchFamily="34" charset="0"/>
              </a:rPr>
              <a:t>c’est le monde de Dieu qui est au-delà du monde de l’espace</a:t>
            </a:r>
            <a:r>
              <a:rPr lang="fr-FR" sz="1800" kern="1200" dirty="0">
                <a:effectLst/>
                <a:latin typeface="Calibri" panose="020F0502020204030204" pitchFamily="34" charset="0"/>
                <a:ea typeface="Times New Roman" panose="02020603050405020304" pitchFamily="18" charset="0"/>
                <a:cs typeface="Calibri" panose="020F0502020204030204" pitchFamily="34" charset="0"/>
              </a:rPr>
              <a:t>. Beaucoup pensent que les biens terrestres sont ce qu’il y a de meilleur, et que la fin de l’homme est ici-bas, mais c’est de la verroterie à côté de la vision de Dieu.</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r-FR" sz="1800" kern="1200" dirty="0">
                <a:effectLst/>
                <a:latin typeface="Calibri" panose="020F0502020204030204" pitchFamily="34" charset="0"/>
                <a:ea typeface="Times New Roman" panose="02020603050405020304" pitchFamily="18" charset="0"/>
                <a:cs typeface="Calibri" panose="020F0502020204030204" pitchFamily="34" charset="0"/>
              </a:rPr>
              <a:t>Autrement dit la vision chrétienne du ciel n’est </a:t>
            </a:r>
            <a:r>
              <a:rPr lang="fr-FR" sz="1800" b="1" kern="1200" dirty="0">
                <a:effectLst/>
                <a:latin typeface="Calibri" panose="020F0502020204030204" pitchFamily="34" charset="0"/>
                <a:ea typeface="Times New Roman" panose="02020603050405020304" pitchFamily="18" charset="0"/>
                <a:cs typeface="Calibri" panose="020F0502020204030204" pitchFamily="34" charset="0"/>
              </a:rPr>
              <a:t>pas une vision matérialiste</a:t>
            </a:r>
            <a:r>
              <a:rPr lang="fr-FR" sz="1800" kern="1200" dirty="0">
                <a:effectLst/>
                <a:latin typeface="Calibri" panose="020F0502020204030204" pitchFamily="34" charset="0"/>
                <a:ea typeface="Times New Roman" panose="02020603050405020304" pitchFamily="18" charset="0"/>
                <a:cs typeface="Calibri" panose="020F0502020204030204" pitchFamily="34" charset="0"/>
              </a:rPr>
              <a:t> </a:t>
            </a:r>
            <a:r>
              <a:rPr lang="fr-FR" sz="1800" b="1" kern="1200" dirty="0">
                <a:effectLst/>
                <a:latin typeface="Calibri" panose="020F0502020204030204" pitchFamily="34" charset="0"/>
                <a:ea typeface="Times New Roman" panose="02020603050405020304" pitchFamily="18" charset="0"/>
                <a:cs typeface="Calibri" panose="020F0502020204030204" pitchFamily="34" charset="0"/>
              </a:rPr>
              <a:t>c’est une vision spirituelle de RELATION : c’est une communion avec Dieu, C’est voir Dieu.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a:t>
            </a:fld>
            <a:endParaRPr lang="fr-FR"/>
          </a:p>
        </p:txBody>
      </p:sp>
    </p:spTree>
    <p:extLst>
      <p:ext uri="{BB962C8B-B14F-4D97-AF65-F5344CB8AC3E}">
        <p14:creationId xmlns:p14="http://schemas.microsoft.com/office/powerpoint/2010/main" val="1748633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303213"/>
            <a:ext cx="5953125" cy="3349625"/>
          </a:xfrm>
        </p:spPr>
      </p:sp>
      <p:sp>
        <p:nvSpPr>
          <p:cNvPr id="3" name="Espace réservé des commentaires 2"/>
          <p:cNvSpPr>
            <a:spLocks noGrp="1"/>
          </p:cNvSpPr>
          <p:nvPr>
            <p:ph type="body" idx="1"/>
          </p:nvPr>
        </p:nvSpPr>
        <p:spPr/>
        <p:txBody>
          <a:bodyPr/>
          <a:lstStyle/>
          <a:p>
            <a:pPr marR="254635">
              <a:lnSpc>
                <a:spcPct val="107000"/>
              </a:lnSpc>
              <a:spcAft>
                <a:spcPts val="800"/>
              </a:spcAft>
            </a:pPr>
            <a:r>
              <a:rPr lang="fr-FR" sz="18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RETENONS </a:t>
            </a:r>
            <a:r>
              <a:rPr lang="fr-FR" sz="1800" b="1" kern="1200" dirty="0">
                <a:effectLst/>
                <a:latin typeface="Calibri" panose="020F0502020204030204" pitchFamily="34" charset="0"/>
                <a:ea typeface="Calibri" panose="020F0502020204030204" pitchFamily="34" charset="0"/>
                <a:cs typeface="Calibri" panose="020F0502020204030204" pitchFamily="34" charset="0"/>
              </a:rPr>
              <a:t>3 points d’anthropologie chrétienne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R="254635">
              <a:lnSpc>
                <a:spcPct val="107000"/>
              </a:lnSpc>
              <a:spcAft>
                <a:spcPts val="800"/>
              </a:spcAft>
            </a:pPr>
            <a:r>
              <a:rPr lang="fr-FR" sz="18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(Cliquer à chaque phrase)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R="254635">
              <a:lnSpc>
                <a:spcPct val="107000"/>
              </a:lnSpc>
              <a:spcAft>
                <a:spcPts val="800"/>
              </a:spcAft>
            </a:pPr>
            <a:r>
              <a:rPr lang="fr-FR" sz="18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1/ L’âme, à elle seule n’est pas tout l’homme, elle n’est que l’âme de l’homme. C’est l’unité du corps et de l’âme qui constitue l’homme en tant que personne. </a:t>
            </a:r>
            <a:br>
              <a:rPr lang="fr-FR" sz="18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br>
            <a:r>
              <a:rPr lang="fr-FR" sz="18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2/Je ne pourrai goûter la plénitude de Dieu qu’avec mon corps réuni à mon âme au moment de la résurrection des corps.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3/ Mon âme restera mystérieusement ordonnée à mon corps, jusqu’à la résurrection des corps.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Le père JM BOT l’exprime ainsi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Jusqu’à la fin du monde l’âme garde en elle ce corps virtuel avec tous ses paramètres, son plan, son histoire.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6210935" algn="l"/>
              </a:tabLst>
            </a:pPr>
            <a:endParaRPr lang="fr-FR" sz="1400" b="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10</a:t>
            </a:fld>
            <a:endParaRPr lang="fr-FR"/>
          </a:p>
        </p:txBody>
      </p:sp>
    </p:spTree>
    <p:extLst>
      <p:ext uri="{BB962C8B-B14F-4D97-AF65-F5344CB8AC3E}">
        <p14:creationId xmlns:p14="http://schemas.microsoft.com/office/powerpoint/2010/main" val="3472175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44513"/>
            <a:ext cx="5953125" cy="3349625"/>
          </a:xfrm>
        </p:spPr>
      </p:sp>
      <p:sp>
        <p:nvSpPr>
          <p:cNvPr id="3" name="Espace réservé des commentaires 2"/>
          <p:cNvSpPr>
            <a:spLocks noGrp="1"/>
          </p:cNvSpPr>
          <p:nvPr>
            <p:ph type="body" idx="1"/>
          </p:nvPr>
        </p:nvSpPr>
        <p:spPr>
          <a:xfrm>
            <a:off x="422275" y="4234269"/>
            <a:ext cx="5824378" cy="3908614"/>
          </a:xfrm>
        </p:spPr>
        <p:txBody>
          <a:bodyPr/>
          <a:lstStyle/>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Notre âme sera séparée de notre corps jusqu’à la fin des temps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CAR elle ne sera réunie à son corps glorieux qu’au retour du Christ.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Times New Roman" panose="02020603050405020304" pitchFamily="18" charset="0"/>
                <a:cs typeface="Calibri" panose="020F0502020204030204" pitchFamily="34" charset="0"/>
              </a:rPr>
              <a:t>Entre le moment de notre mort au jugement particulier </a:t>
            </a:r>
            <a:r>
              <a:rPr lang="fr-FR" sz="1800" b="1" kern="1200" dirty="0">
                <a:effectLst/>
                <a:latin typeface="Calibri" panose="020F0502020204030204" pitchFamily="34" charset="0"/>
                <a:ea typeface="Times New Roman" panose="02020603050405020304" pitchFamily="18" charset="0"/>
                <a:cs typeface="Calibri" panose="020F0502020204030204" pitchFamily="34" charset="0"/>
              </a:rPr>
              <a:t>jusqu’à la fin des temps, </a:t>
            </a:r>
            <a:r>
              <a:rPr lang="fr-FR" sz="1800" kern="1200" dirty="0">
                <a:effectLst/>
                <a:latin typeface="Calibri" panose="020F0502020204030204" pitchFamily="34" charset="0"/>
                <a:ea typeface="Calibri" panose="020F0502020204030204" pitchFamily="34" charset="0"/>
                <a:cs typeface="Calibri" panose="020F0502020204030204" pitchFamily="34" charset="0"/>
              </a:rPr>
              <a:t>n</a:t>
            </a:r>
            <a:r>
              <a:rPr lang="fr-FR" sz="1800" kern="1200" dirty="0">
                <a:effectLst/>
                <a:latin typeface="Calibri" panose="020F0502020204030204" pitchFamily="34" charset="0"/>
                <a:ea typeface="Times New Roman" panose="02020603050405020304" pitchFamily="18" charset="0"/>
                <a:cs typeface="Calibri" panose="020F0502020204030204" pitchFamily="34" charset="0"/>
              </a:rPr>
              <a:t>ous serons dans l’attente de notre corps glorieux.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Ce n’est qu’à la résurrection finale que je verrai Dieu avec mon corps et mon âme réunis.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En attendant, qu’allons-nous vivre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effectLst/>
                <a:latin typeface="Calibri" panose="020F0502020204030204" pitchFamily="34" charset="0"/>
                <a:ea typeface="Calibri" panose="020F0502020204030204" pitchFamily="34" charset="0"/>
                <a:cs typeface="Calibri" panose="020F0502020204030204" pitchFamily="34" charset="0"/>
              </a:rPr>
              <a:t>Le Père JM Bot explique que cette séparation ne nous empêchera pas de goûter les réalités spirituelles et d’être épanouis dans la vision béatifique. Mais il dit aussi que cette âme séparée, </a:t>
            </a:r>
            <a:r>
              <a:rPr lang="fr-FR" sz="18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ce n’est pas naturel », </a:t>
            </a:r>
            <a:r>
              <a:rPr lang="fr-FR" sz="1800" b="1" i="1" kern="1200" dirty="0">
                <a:effectLst/>
                <a:latin typeface="Calibri" panose="020F0502020204030204" pitchFamily="34" charset="0"/>
                <a:ea typeface="Calibri" panose="020F0502020204030204" pitchFamily="34" charset="0"/>
                <a:cs typeface="Calibri" panose="020F0502020204030204" pitchFamily="34" charset="0"/>
              </a:rPr>
              <a:t>et que </a:t>
            </a:r>
            <a:r>
              <a:rPr lang="fr-FR" sz="18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l’âme désire la résurrection de la chair pour se réaliser dans son intégrité maximum.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effectLst/>
                <a:latin typeface="Calibri" panose="020F0502020204030204" pitchFamily="34" charset="0"/>
                <a:ea typeface="Calibri" panose="020F0502020204030204" pitchFamily="34" charset="0"/>
                <a:cs typeface="Calibri" panose="020F0502020204030204" pitchFamily="34" charset="0"/>
              </a:rPr>
              <a:t>(JMBOT p201 les mystères de la vie éternelle) : </a:t>
            </a:r>
            <a:r>
              <a:rPr lang="fr-FR" sz="18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pour le livret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Lorsque le corps cesse de vivre et que la matière perd sa forme humaine pour se dissoudre en poussière, l’âme demeure vivante, car elle est naturellement immortelle. Jusqu’à la fin du monde elle éprouve comme un manque l’absence de matière. Elle garde en elle ce corps virtuel avec tous ses paramètres, son plan, son histoire. Au ciel ce phénomène ne l’empêche pas de goûter les réalités spirituelles et d’être, par exemple, épanouie dans la vision béatifique. Mais son état n’est pas naturel tant qu’elle ne retrouve pas la matière dont elle constitue la forme substantielle. Elle désire la résurrection de la chair pour se réaliser dans son intégrité maximum.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Mais, pour autant, la résurrection ne sera pas le retour à la vie de ce </a:t>
            </a:r>
            <a:r>
              <a:rPr lang="fr-FR" sz="1800" kern="1200" dirty="0" err="1">
                <a:effectLst/>
                <a:latin typeface="Calibri" panose="020F0502020204030204" pitchFamily="34" charset="0"/>
                <a:ea typeface="Calibri" panose="020F0502020204030204" pitchFamily="34" charset="0"/>
                <a:cs typeface="Calibri" panose="020F0502020204030204" pitchFamily="34" charset="0"/>
              </a:rPr>
              <a:t>corps-là</a:t>
            </a:r>
            <a:r>
              <a:rPr lang="fr-FR" sz="1800" kern="1200" dirty="0">
                <a:effectLst/>
                <a:latin typeface="Calibri" panose="020F0502020204030204" pitchFamily="34" charset="0"/>
                <a:ea typeface="Calibri" panose="020F0502020204030204" pitchFamily="34" charset="0"/>
                <a:cs typeface="Calibri" panose="020F0502020204030204" pitchFamily="34" charset="0"/>
              </a:rPr>
              <a:t>, mais le don « d’un corps, glorifié, spirituel.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Alors, « comment cela se fera-t-il ? » on peut penser à ce que l’ange a répondu à la sainte Vierge : « l’Esprit Saint viendra sur toi… » car c’est Lui l’esprit Saint, qui nous divinisera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fr-FR" sz="1400" b="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11</a:t>
            </a:fld>
            <a:endParaRPr lang="fr-FR"/>
          </a:p>
        </p:txBody>
      </p:sp>
    </p:spTree>
    <p:extLst>
      <p:ext uri="{BB962C8B-B14F-4D97-AF65-F5344CB8AC3E}">
        <p14:creationId xmlns:p14="http://schemas.microsoft.com/office/powerpoint/2010/main" val="2419338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Le catéchisme nous dit que </a:t>
            </a:r>
            <a:r>
              <a:rPr lang="fr-FR" sz="1800" b="1" kern="1200" dirty="0">
                <a:effectLst/>
                <a:latin typeface="Calibri" panose="020F0502020204030204" pitchFamily="34" charset="0"/>
                <a:ea typeface="Calibri" panose="020F0502020204030204" pitchFamily="34" charset="0"/>
                <a:cs typeface="Calibri" panose="020F0502020204030204" pitchFamily="34" charset="0"/>
              </a:rPr>
              <a:t>ce "comment " dépasse notre imagination et notre entendement ; il n’est accessible que dans la foi. </a:t>
            </a:r>
            <a:r>
              <a:rPr lang="fr-FR" sz="1800" kern="1200" dirty="0">
                <a:effectLst/>
                <a:latin typeface="Calibri" panose="020F0502020204030204" pitchFamily="34" charset="0"/>
                <a:ea typeface="Calibri" panose="020F0502020204030204" pitchFamily="34" charset="0"/>
                <a:cs typeface="Calibri" panose="020F0502020204030204" pitchFamily="34" charset="0"/>
              </a:rPr>
              <a:t>(CEC 1000)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effectLst/>
                <a:latin typeface="Calibri" panose="020F0502020204030204" pitchFamily="34" charset="0"/>
                <a:ea typeface="Calibri" panose="020F0502020204030204" pitchFamily="34" charset="0"/>
                <a:cs typeface="Calibri" panose="020F0502020204030204" pitchFamily="34" charset="0"/>
              </a:rPr>
              <a:t>(Facultatif </a:t>
            </a:r>
            <a:r>
              <a:rPr lang="fr-FR" sz="18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Tertullien dit que le Bon Dieu a créé toute chose à partir du néant, et pourra aussi faire sortir du néant la chair retournée au néant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A la résurrection de la chair, l’âme glorifiée aura un corps qui lui correspondra ; un corps glorifié qui n’aura plus la pesanteur de la matière de ce vieux monde, mais qui sera spirituel.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R="269875">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Parce que ma personne est unique, corps et âme, on ne sait pas comment, mais il y aura une ressemblance entre mon corps actuel et celui que j’aurai à la résurrection des corps. Mon corps n’est pas interchangeable, c’est bien « mon » corps qui est appelé à être glorifié.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12</a:t>
            </a:fld>
            <a:endParaRPr lang="fr-FR"/>
          </a:p>
        </p:txBody>
      </p:sp>
    </p:spTree>
    <p:extLst>
      <p:ext uri="{BB962C8B-B14F-4D97-AF65-F5344CB8AC3E}">
        <p14:creationId xmlns:p14="http://schemas.microsoft.com/office/powerpoint/2010/main" val="1893951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457200"/>
            <a:ext cx="5953125" cy="3349625"/>
          </a:xfrm>
        </p:spPr>
      </p:sp>
      <p:sp>
        <p:nvSpPr>
          <p:cNvPr id="3" name="Espace réservé des commentaires 2"/>
          <p:cNvSpPr>
            <a:spLocks noGrp="1"/>
          </p:cNvSpPr>
          <p:nvPr>
            <p:ph type="body" idx="1"/>
          </p:nvPr>
        </p:nvSpPr>
        <p:spPr>
          <a:xfrm>
            <a:off x="542925" y="4777194"/>
            <a:ext cx="5832475" cy="3908614"/>
          </a:xfrm>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i="0" dirty="0"/>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Pour mieux accueillir la réalité d’un corps spirituel, écoutons saint Paul 1 Cor 15,35-44 </a:t>
            </a:r>
            <a:r>
              <a:rPr lang="fr-FR" sz="1800" b="1" kern="1200" dirty="0">
                <a:effectLst/>
                <a:latin typeface="Calibri" panose="020F0502020204030204" pitchFamily="34" charset="0"/>
                <a:ea typeface="Calibri" panose="020F0502020204030204" pitchFamily="34" charset="0"/>
                <a:cs typeface="Calibri" panose="020F0502020204030204" pitchFamily="34"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fr-FR" sz="2000" dirty="0">
                <a:effectLst/>
              </a:rPr>
            </a:b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Mais quelqu’un pourrait dire : « Comment les morts ressuscitent-ils ? avec quelle sorte de corps reviennent-ils ? Réfléchis donc ! Ce que tu sèmes ne peut reprendre vie sans mourir d’abord (…) Ainsi en est-il de la résurrection des morts. Ce qui est semé périssable ressuscite impérissable ; </a:t>
            </a:r>
            <a:r>
              <a:rPr lang="fr-FR" sz="1800" b="1" i="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CLIQUER/</a:t>
            </a: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ce qui est semé sans honneur ressuscite dans la gloire ; ce qui est semé faible ressuscite dans la puissance ; ce qui est semé corps physique (</a:t>
            </a:r>
            <a:r>
              <a:rPr lang="fr-FR" sz="1800" b="1" i="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psychique) </a:t>
            </a: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ressuscite corps spirituel ; car s’il existe un corps physique (</a:t>
            </a:r>
            <a:r>
              <a:rPr lang="fr-FR" sz="1800" b="1" i="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psychique)</a:t>
            </a: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il existe aussi un corps spirituel. » (1 Co 15, 35-44)</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800" b="1" i="1" kern="1200" dirty="0">
              <a:solidFill>
                <a:srgbClr val="0070C0"/>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fr-FR" sz="1800" b="1" i="1" kern="1200" dirty="0">
                <a:solidFill>
                  <a:srgbClr val="0070C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traduction de la BJ : Mais, dira-t-on, comment les morts ressuscitent-ils ? Avec quel corps reviennent-ils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70C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Insensé ! Ce que tu sèmes, toi, ne reprend vie s'il ne meurt.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70C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Ainsi en est-il de la résurrection des morts. On est semé dans la corruption, on ressuscite dans l'incorruptibilité ; on est semé dans l'ignominie, on ressuscite dans la gloire ; on est semé dans la faiblesse, on ressuscite dans la force ; on est semé corps psychique, on ressuscite corps spirituel. S'il y a un corps psychique, il y a aussi un corps spirituel.</a:t>
            </a: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BJ</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1"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13</a:t>
            </a:fld>
            <a:endParaRPr lang="fr-FR"/>
          </a:p>
        </p:txBody>
      </p:sp>
    </p:spTree>
    <p:extLst>
      <p:ext uri="{BB962C8B-B14F-4D97-AF65-F5344CB8AC3E}">
        <p14:creationId xmlns:p14="http://schemas.microsoft.com/office/powerpoint/2010/main" val="208188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01650"/>
            <a:ext cx="5953125" cy="3349625"/>
          </a:xfrm>
        </p:spPr>
      </p:sp>
      <p:sp>
        <p:nvSpPr>
          <p:cNvPr id="3" name="Espace réservé des commentaires 2"/>
          <p:cNvSpPr>
            <a:spLocks noGrp="1"/>
          </p:cNvSpPr>
          <p:nvPr>
            <p:ph type="body" idx="1"/>
          </p:nvPr>
        </p:nvSpPr>
        <p:spPr>
          <a:xfrm>
            <a:off x="422274" y="4095023"/>
            <a:ext cx="5953125" cy="551343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i="1" dirty="0"/>
              <a:t>« Car s’il existe un corps physique, il existe aussi un corps spirituel »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1 Cor 15,44</a:t>
            </a:r>
            <a:r>
              <a:rPr lang="fr-FR" sz="1400" b="1" dirty="0"/>
              <a:t> </a:t>
            </a:r>
          </a:p>
          <a:p>
            <a:pPr algn="ctr">
              <a:defRPr/>
            </a:pPr>
            <a:r>
              <a:rPr lang="fr-FR" sz="1400" b="1" dirty="0"/>
              <a:t>pleinement présent en Jésus vrai Dieu et vrai homme </a:t>
            </a:r>
          </a:p>
          <a:p>
            <a:endParaRPr lang="fr-FR" sz="1400" dirty="0"/>
          </a:p>
          <a:p>
            <a:endParaRPr lang="fr-FR" sz="1400" i="1" dirty="0"/>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Pour éclairer la question du corps physico-psychique et du corps spirituel, nous avons un évènement de la vie de Jésus tout à fait exceptionnel rapporté par les synoptiques, l’épisode de la Transfiguration. </a:t>
            </a:r>
            <a:r>
              <a:rPr lang="fr-FR" sz="1800" dirty="0">
                <a:effectLst/>
                <a:latin typeface="Calibri" panose="020F0502020204030204" pitchFamily="34" charset="0"/>
                <a:ea typeface="Calibri" panose="020F0502020204030204" pitchFamily="34" charset="0"/>
                <a:cs typeface="Times New Roman" panose="02020603050405020304" pitchFamily="18" charset="0"/>
              </a:rPr>
              <a:t>(Mt 17,1-9, Mc 9,2-9,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Lc</a:t>
            </a:r>
            <a:r>
              <a:rPr lang="fr-FR" sz="1800" dirty="0">
                <a:effectLst/>
                <a:latin typeface="Calibri" panose="020F0502020204030204" pitchFamily="34" charset="0"/>
                <a:ea typeface="Calibri" panose="020F0502020204030204" pitchFamily="34" charset="0"/>
                <a:cs typeface="Times New Roman" panose="02020603050405020304" pitchFamily="18" charset="0"/>
              </a:rPr>
              <a:t> 9,28-36)</a:t>
            </a: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u="sng"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CLIQUEZ</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Pendant qu'il priait, l'aspect de son visage changea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Et son vêtement devint d'une blancheur éclatante.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A la transfiguration, Pierre, Jacques et Jean voient Jésus « avec un corps glorieux », c’est-à-dire tels que nous serons au ciel ! Jésus prépare leur cœur à accueillir et à comprendre l’inimaginable encore : la résurrection. C’est-à-dire la mort traversée, un corps transfiguré. Jésus, vrai Dieu et vrai homme peut révéler, quand il le veut, son corps glorieux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u="sng"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CLIQUEZ</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C’est ce que le catéchisme affirme</a:t>
            </a:r>
            <a:r>
              <a:rPr lang="fr-FR" sz="1800"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La Transfiguration nous donne un avant-goût de la glorieuse venue du Christ qui transfigurera notre corps de misère pour le conformer à son corps de gloire ».</a:t>
            </a:r>
            <a:r>
              <a:rPr lang="fr-FR" sz="1800"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1800"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CEC 556)</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14</a:t>
            </a:fld>
            <a:endParaRPr lang="fr-FR"/>
          </a:p>
        </p:txBody>
      </p:sp>
    </p:spTree>
    <p:extLst>
      <p:ext uri="{BB962C8B-B14F-4D97-AF65-F5344CB8AC3E}">
        <p14:creationId xmlns:p14="http://schemas.microsoft.com/office/powerpoint/2010/main" val="3903733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376238"/>
            <a:ext cx="5953125" cy="3349625"/>
          </a:xfrm>
        </p:spPr>
      </p:sp>
      <p:sp>
        <p:nvSpPr>
          <p:cNvPr id="3" name="Espace réservé des commentaires 2"/>
          <p:cNvSpPr>
            <a:spLocks noGrp="1"/>
          </p:cNvSpPr>
          <p:nvPr>
            <p:ph type="body" idx="1"/>
          </p:nvPr>
        </p:nvSpPr>
        <p:spPr>
          <a:xfrm>
            <a:off x="422275" y="3965649"/>
            <a:ext cx="6094640" cy="546293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a:ea typeface="Calibri" panose="020F0502020204030204" pitchFamily="34" charset="0"/>
                <a:cs typeface="Times New Roman" panose="02020603050405020304" pitchFamily="18" charset="0"/>
              </a:rPr>
              <a:t>Chant : Marie douce lumière n°180 (C1)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a:ea typeface="Calibri" panose="020F0502020204030204" pitchFamily="34" charset="0"/>
                <a:cs typeface="Times New Roman" panose="02020603050405020304" pitchFamily="18" charset="0"/>
              </a:rPr>
              <a:t>Deuxième partie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ea typeface="Calibri" panose="020F0502020204030204" pitchFamily="34" charset="0"/>
                <a:cs typeface="Times New Roman" panose="02020603050405020304" pitchFamily="18" charset="0"/>
              </a:rPr>
              <a:t>En Marie, nous contemplons ce que nous deviendrons…</a:t>
            </a:r>
            <a:endParaRPr lang="fr-FR" sz="1400" dirty="0"/>
          </a:p>
          <a:p>
            <a:endParaRPr lang="fr-FR" sz="1400" dirty="0"/>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Par la transfiguration, Dieu nous a donné à contempler ce que nous sommes appelés à devenir.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Pour que nous comprenions bien l’avenir inouï auquel nous sommes promis, il a voulu donner cette gloire dès maintenant à une créature humaine : la Vierge Marie.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Chant : Marie douce lumière n°180 (C1)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Times New Roman" panose="02020603050405020304" pitchFamily="18" charset="0"/>
                <a:cs typeface="Calibri" panose="020F0502020204030204" pitchFamily="34" charset="0"/>
              </a:rPr>
              <a:t>Deuxième partie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kern="1200" dirty="0">
                <a:effectLst/>
                <a:latin typeface="Calibri" panose="020F0502020204030204" pitchFamily="34" charset="0"/>
                <a:ea typeface="Times New Roman" panose="02020603050405020304" pitchFamily="18" charset="0"/>
                <a:cs typeface="Calibri" panose="020F0502020204030204" pitchFamily="34" charset="0"/>
              </a:rPr>
              <a:t>En Marie, nous contemplons ce que nous deviendrons…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La plus humble de toutes les créatures, a été choisie pour être la Mère de Dieu. En Marie, le corps et l’âme sont totalement remplis de grâce, il n’y a aucun dysfonctionnement lié au péché. Alors que nous sommes confus, contradictoires, insatisfaits, Marie est unifiée, elle ne se regarde pas elle-même. Sa beauté, sa douceur, sa pureté, son rayonnement révèlent l’IMMACULEE. Elle est par nature ce que nous sommes appelés à devenir, c’est-à-dire tout irradiée par la présence de Dieu.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Tous les voyants à qui Marie est apparue : Bernadette à Lourdes, les voyants de Fatima, Benoite </a:t>
            </a:r>
            <a:r>
              <a:rPr lang="fr-FR" sz="1800" kern="1200" dirty="0" err="1">
                <a:effectLst/>
                <a:latin typeface="Calibri" panose="020F0502020204030204" pitchFamily="34" charset="0"/>
                <a:ea typeface="Calibri" panose="020F0502020204030204" pitchFamily="34" charset="0"/>
                <a:cs typeface="Calibri" panose="020F0502020204030204" pitchFamily="34" charset="0"/>
              </a:rPr>
              <a:t>Rancurel</a:t>
            </a:r>
            <a:r>
              <a:rPr lang="fr-FR" sz="1800" kern="1200" dirty="0">
                <a:effectLst/>
                <a:latin typeface="Calibri" panose="020F0502020204030204" pitchFamily="34" charset="0"/>
                <a:ea typeface="Calibri" panose="020F0502020204030204" pitchFamily="34" charset="0"/>
                <a:cs typeface="Calibri" panose="020F0502020204030204" pitchFamily="34" charset="0"/>
              </a:rPr>
              <a:t> au Laus, Jacqueline à L'Isle Bouchard, ne trouvent pas de mots pour décrire sa grâce et son indicible beauté. Ils ont été bouleversés par le rayonnement extraordinaire de son être immaculé.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A Bernadette qui lui demande son nom, elle répond : </a:t>
            </a:r>
            <a:r>
              <a:rPr lang="fr-FR" sz="1800" i="1" kern="1200" dirty="0">
                <a:effectLst/>
                <a:latin typeface="Calibri" panose="020F0502020204030204" pitchFamily="34" charset="0"/>
                <a:ea typeface="Calibri" panose="020F0502020204030204" pitchFamily="34" charset="0"/>
                <a:cs typeface="Calibri" panose="020F0502020204030204" pitchFamily="34" charset="0"/>
              </a:rPr>
              <a:t>« Je suis l’Immaculée Conception ». </a:t>
            </a:r>
            <a:r>
              <a:rPr lang="fr-FR" sz="1800" kern="1200" dirty="0">
                <a:effectLst/>
                <a:latin typeface="Calibri" panose="020F0502020204030204" pitchFamily="34" charset="0"/>
                <a:ea typeface="Calibri" panose="020F0502020204030204" pitchFamily="34" charset="0"/>
                <a:cs typeface="Calibri" panose="020F0502020204030204" pitchFamily="34" charset="0"/>
              </a:rPr>
              <a:t>Elle dit : « Je suis », ce n’est pas un simple attribut, il s’agit de toute sa personne.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15</a:t>
            </a:fld>
            <a:endParaRPr lang="fr-FR"/>
          </a:p>
        </p:txBody>
      </p:sp>
    </p:spTree>
    <p:extLst>
      <p:ext uri="{BB962C8B-B14F-4D97-AF65-F5344CB8AC3E}">
        <p14:creationId xmlns:p14="http://schemas.microsoft.com/office/powerpoint/2010/main" val="475784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369888"/>
            <a:ext cx="5953125" cy="3349625"/>
          </a:xfrm>
        </p:spPr>
      </p:sp>
      <p:sp>
        <p:nvSpPr>
          <p:cNvPr id="3" name="Espace réservé des commentaires 2"/>
          <p:cNvSpPr>
            <a:spLocks noGrp="1"/>
          </p:cNvSpPr>
          <p:nvPr>
            <p:ph type="body" idx="1"/>
          </p:nvPr>
        </p:nvSpPr>
        <p:spPr>
          <a:xfrm>
            <a:off x="422274" y="3849210"/>
            <a:ext cx="5953125" cy="5878990"/>
          </a:xfrm>
        </p:spPr>
        <p:txBody>
          <a:bodyPr/>
          <a:lstStyle/>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On ne peut pas s’imaginer la beauté de la Sainte Vierge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Voici un témoignage : la vision qu’a eue Benoîte </a:t>
            </a:r>
            <a:r>
              <a:rPr lang="fr-FR" sz="1800" kern="1200" dirty="0" err="1">
                <a:effectLst/>
                <a:latin typeface="Calibri" panose="020F0502020204030204" pitchFamily="34" charset="0"/>
                <a:ea typeface="Calibri" panose="020F0502020204030204" pitchFamily="34" charset="0"/>
                <a:cs typeface="Calibri" panose="020F0502020204030204" pitchFamily="34" charset="0"/>
              </a:rPr>
              <a:t>Rancurel</a:t>
            </a:r>
            <a:r>
              <a:rPr lang="fr-FR" sz="1800" kern="1200" dirty="0">
                <a:effectLst/>
                <a:latin typeface="Calibri" panose="020F0502020204030204" pitchFamily="34" charset="0"/>
                <a:ea typeface="Calibri" panose="020F0502020204030204" pitchFamily="34" charset="0"/>
                <a:cs typeface="Calibri" panose="020F0502020204030204" pitchFamily="34" charset="0"/>
              </a:rPr>
              <a:t>, représentée par cette peinture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Le 15 août 1698, Benoîte a une vision du Ciel exceptionnelle. En voici le récit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Le soir de l’Assomption de Notre Dame… notre Reine entre dans la chambre de Benoîte sur les 7 ou 8 heures du soir… elle a la joie extraordinaire de voir sa bonne Mère portée par 4 anges en forme de petits enfants d’un an… Marie lui dit "suivez-moi et réjouissez-vous. Je vais vous faire voir des choses que vous n’avez jamais vues".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Aussitôt deux Anges prennent Benoîte de chaque côté et la portent auprès de la Sainte Vierge…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Les écrits de M. Gaillard précisent que la vision du ciel fut si belle, les Saints si rayonnants (dont deux anciens prêtres du Laus) , les chants des Anges si merveilleux que pendant 15 jours Benoîte fut </a:t>
            </a:r>
            <a:r>
              <a:rPr lang="fr-FR" sz="1800" i="1" kern="1200" dirty="0">
                <a:effectLst/>
                <a:latin typeface="Calibri" panose="020F0502020204030204" pitchFamily="34" charset="0"/>
                <a:ea typeface="Calibri" panose="020F0502020204030204" pitchFamily="34" charset="0"/>
                <a:cs typeface="Calibri" panose="020F0502020204030204" pitchFamily="34" charset="0"/>
              </a:rPr>
              <a:t>« hors d’elle-même »</a:t>
            </a:r>
            <a:r>
              <a:rPr lang="fr-FR" sz="1800" kern="1200" dirty="0">
                <a:effectLst/>
                <a:latin typeface="Calibri" panose="020F0502020204030204" pitchFamily="34" charset="0"/>
                <a:ea typeface="Calibri" panose="020F0502020204030204" pitchFamily="34" charset="0"/>
                <a:cs typeface="Calibri" panose="020F0502020204030204" pitchFamily="34" charset="0"/>
              </a:rPr>
              <a:t>  négligeant  « le </a:t>
            </a:r>
            <a:r>
              <a:rPr lang="fr-FR" sz="1800" i="1" kern="1200" dirty="0">
                <a:effectLst/>
                <a:latin typeface="Calibri" panose="020F0502020204030204" pitchFamily="34" charset="0"/>
                <a:ea typeface="Calibri" panose="020F0502020204030204" pitchFamily="34" charset="0"/>
                <a:cs typeface="Calibri" panose="020F0502020204030204" pitchFamily="34" charset="0"/>
              </a:rPr>
              <a:t>boire et le manger</a:t>
            </a:r>
            <a:r>
              <a:rPr lang="fr-FR" sz="1800" kern="1200" dirty="0">
                <a:effectLst/>
                <a:latin typeface="Calibri" panose="020F0502020204030204" pitchFamily="34" charset="0"/>
                <a:ea typeface="Calibri" panose="020F0502020204030204" pitchFamily="34" charset="0"/>
                <a:cs typeface="Calibri" panose="020F0502020204030204" pitchFamily="34" charset="0"/>
              </a:rPr>
              <a:t> ». On s’en doute cette vision qu’elle eut à l’âge de 51 ans la marqua jusqu’à la fin de ses jours, lui donnant la force et la joie d’accomplir sa mission difficile.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16</a:t>
            </a:fld>
            <a:endParaRPr lang="fr-FR"/>
          </a:p>
        </p:txBody>
      </p:sp>
    </p:spTree>
    <p:extLst>
      <p:ext uri="{BB962C8B-B14F-4D97-AF65-F5344CB8AC3E}">
        <p14:creationId xmlns:p14="http://schemas.microsoft.com/office/powerpoint/2010/main" val="4007369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base"/>
            <a:r>
              <a:rPr lang="fr-FR" sz="1800" b="1" kern="1200" dirty="0">
                <a:effectLst/>
                <a:latin typeface="Calibri" panose="020F0502020204030204" pitchFamily="34" charset="0"/>
                <a:ea typeface="Times New Roman" panose="02020603050405020304" pitchFamily="18" charset="0"/>
              </a:rPr>
              <a:t>Marie dans les apparitions nous donne à percevoir ce qu’est un corps glorieux, un corps qui a les mêmes caractéristiques que celui de son Fils à la Transfiguration ou à la Résurrection.</a:t>
            </a:r>
            <a:endParaRPr lang="fr-FR" sz="1800" dirty="0">
              <a:effectLst/>
              <a:latin typeface="Times New Roman" panose="02020603050405020304" pitchFamily="18" charset="0"/>
              <a:ea typeface="Times New Roman" panose="02020603050405020304" pitchFamily="18" charset="0"/>
            </a:endParaRPr>
          </a:p>
          <a:p>
            <a:pPr fontAlgn="base"/>
            <a:r>
              <a:rPr lang="fr-FR" sz="1800" dirty="0">
                <a:effectLst/>
                <a:latin typeface="Calibri" panose="020F0502020204030204" pitchFamily="34" charset="0"/>
                <a:ea typeface="Times New Roman" panose="02020603050405020304" pitchFamily="18" charset="0"/>
              </a:rPr>
              <a:t>Les voyants témoignent que Marie leur est apparu avec un corps de chair. Elle se laisse parfois toucher comme à la rue du Bac à Paris, où Catherine labouré a posé sa tête sur ses genoux pendant plus de 2H : </a:t>
            </a:r>
            <a:r>
              <a:rPr lang="fr-FR" sz="1800" b="1" i="1" dirty="0">
                <a:solidFill>
                  <a:srgbClr val="00B050"/>
                </a:solidFill>
                <a:effectLst/>
                <a:latin typeface="Calibri" panose="020F0502020204030204" pitchFamily="34" charset="0"/>
                <a:ea typeface="Times New Roman" panose="02020603050405020304" pitchFamily="18" charset="0"/>
              </a:rPr>
              <a:t>« J’ai connu là le plus doux moment de ma vie » …</a:t>
            </a:r>
            <a:endParaRPr lang="fr-FR" sz="1800" dirty="0">
              <a:effectLst/>
              <a:latin typeface="Times New Roman" panose="02020603050405020304" pitchFamily="18" charset="0"/>
              <a:ea typeface="Times New Roman" panose="02020603050405020304" pitchFamily="18" charset="0"/>
            </a:endParaRPr>
          </a:p>
          <a:p>
            <a:pPr fontAlgn="base"/>
            <a:r>
              <a:rPr lang="fr-FR" sz="1800" dirty="0">
                <a:effectLst/>
                <a:latin typeface="Calibri" panose="020F0502020204030204" pitchFamily="34" charset="0"/>
                <a:ea typeface="Times New Roman" panose="02020603050405020304" pitchFamily="18" charset="0"/>
              </a:rPr>
              <a:t>À Lille Bouchard, en 1947, Jacqueline témoigne : « J’ai senti la tiédeur de la main de Marie… et elle insiste : </a:t>
            </a:r>
            <a:r>
              <a:rPr lang="fr-FR" sz="1800" b="1" dirty="0">
                <a:solidFill>
                  <a:srgbClr val="00B050"/>
                </a:solidFill>
                <a:effectLst/>
                <a:latin typeface="Calibri" panose="020F0502020204030204" pitchFamily="34" charset="0"/>
                <a:ea typeface="Times New Roman" panose="02020603050405020304" pitchFamily="18" charset="0"/>
              </a:rPr>
              <a:t>« </a:t>
            </a:r>
            <a:r>
              <a:rPr lang="fr-FR" sz="1800" b="1" i="1" dirty="0">
                <a:solidFill>
                  <a:srgbClr val="00B050"/>
                </a:solidFill>
                <a:effectLst/>
                <a:latin typeface="Calibri" panose="020F0502020204030204" pitchFamily="34" charset="0"/>
                <a:ea typeface="Times New Roman" panose="02020603050405020304" pitchFamily="18" charset="0"/>
              </a:rPr>
              <a:t>Marie avait une main tiède, une main humaine ».</a:t>
            </a:r>
            <a:endParaRPr lang="fr-FR" sz="1800" dirty="0">
              <a:effectLst/>
              <a:latin typeface="Times New Roman" panose="02020603050405020304" pitchFamily="18" charset="0"/>
              <a:ea typeface="Times New Roman" panose="02020603050405020304" pitchFamily="18" charset="0"/>
            </a:endParaRPr>
          </a:p>
          <a:p>
            <a:pPr marL="0" marR="0" lvl="0" indent="0" algn="l" defTabSz="924641"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t>17</a:t>
            </a:fld>
            <a:endParaRPr lang="fr-FR"/>
          </a:p>
        </p:txBody>
      </p:sp>
    </p:spTree>
    <p:extLst>
      <p:ext uri="{BB962C8B-B14F-4D97-AF65-F5344CB8AC3E}">
        <p14:creationId xmlns:p14="http://schemas.microsoft.com/office/powerpoint/2010/main" val="3361264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defTabSz="924641">
              <a:defRPr/>
            </a:pPr>
            <a:r>
              <a:rPr lang="fr-FR" b="1" dirty="0">
                <a:solidFill>
                  <a:srgbClr val="FD6333"/>
                </a:solidFill>
                <a:latin typeface="Calibri" panose="020F0502020204030204" pitchFamily="34" charset="0"/>
                <a:ea typeface="Calibri" panose="020F0502020204030204" pitchFamily="34" charset="0"/>
                <a:cs typeface="Times New Roman" panose="02020603050405020304" pitchFamily="18" charset="0"/>
              </a:rPr>
              <a:t>Marie dans les apparitions  a un corps glorieux qui a les mêmes caractéristiques que celui de son Fils</a:t>
            </a:r>
          </a:p>
          <a:p>
            <a:pPr algn="ctr" defTabSz="924641">
              <a:defRPr/>
            </a:pPr>
            <a:r>
              <a:rPr lang="fr-FR" b="1" dirty="0">
                <a:solidFill>
                  <a:srgbClr val="FD6333"/>
                </a:solidFill>
                <a:latin typeface="Calibri" panose="020F0502020204030204" pitchFamily="34" charset="0"/>
                <a:ea typeface="Calibri" panose="020F0502020204030204" pitchFamily="34" charset="0"/>
                <a:cs typeface="Times New Roman" panose="02020603050405020304" pitchFamily="18" charset="0"/>
              </a:rPr>
              <a:t>C’est Jésus le premier ressuscité qui nous montre comment nous aurons nous aussi un corps glorieux</a:t>
            </a:r>
          </a:p>
          <a:p>
            <a:endParaRPr lang="fr-FR"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18</a:t>
            </a:fld>
            <a:endParaRPr lang="fr-FR"/>
          </a:p>
        </p:txBody>
      </p:sp>
    </p:spTree>
    <p:extLst>
      <p:ext uri="{BB962C8B-B14F-4D97-AF65-F5344CB8AC3E}">
        <p14:creationId xmlns:p14="http://schemas.microsoft.com/office/powerpoint/2010/main" val="3574370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427038"/>
            <a:ext cx="5953125" cy="3349625"/>
          </a:xfrm>
        </p:spPr>
      </p:sp>
      <p:sp>
        <p:nvSpPr>
          <p:cNvPr id="3" name="Espace réservé des commentaires 2"/>
          <p:cNvSpPr>
            <a:spLocks noGrp="1"/>
          </p:cNvSpPr>
          <p:nvPr>
            <p:ph type="body" idx="1"/>
          </p:nvPr>
        </p:nvSpPr>
        <p:spPr>
          <a:xfrm>
            <a:off x="422274" y="4195669"/>
            <a:ext cx="5840739" cy="3908614"/>
          </a:xfrm>
        </p:spPr>
        <p:txBody>
          <a:bodyPr/>
          <a:lstStyle/>
          <a:p>
            <a:pPr fontAlgn="base"/>
            <a:r>
              <a:rPr lang="fr-FR" sz="1800" kern="1200" dirty="0">
                <a:effectLst/>
                <a:latin typeface="Calibri" panose="020F0502020204030204" pitchFamily="34" charset="0"/>
                <a:ea typeface="Times New Roman" panose="02020603050405020304" pitchFamily="18" charset="0"/>
              </a:rPr>
              <a:t>Si Marie s’est montrée lors des apparitions dans son corps glorieux c’est que, p</a:t>
            </a:r>
            <a:r>
              <a:rPr lang="fr-FR" sz="1800" kern="1200" dirty="0">
                <a:effectLst/>
                <a:latin typeface="Times New Roman" panose="02020603050405020304" pitchFamily="18" charset="0"/>
                <a:ea typeface="Times New Roman" panose="02020603050405020304" pitchFamily="18" charset="0"/>
                <a:cs typeface="Calibri" panose="020F0502020204030204" pitchFamily="34" charset="0"/>
              </a:rPr>
              <a:t>réservée du péché originel, elle a été préservée de la dégradation du tombeau, et a été élevée corps et âme dans la gloire du ciel. </a:t>
            </a:r>
            <a:endParaRPr lang="fr-FR" sz="1800" dirty="0">
              <a:effectLst/>
              <a:latin typeface="Times New Roman" panose="02020603050405020304" pitchFamily="18" charset="0"/>
              <a:ea typeface="Times New Roman" panose="02020603050405020304" pitchFamily="18" charset="0"/>
            </a:endParaRPr>
          </a:p>
          <a:p>
            <a:pPr fontAlgn="base"/>
            <a:r>
              <a:rPr lang="fr-FR" sz="1800" kern="1200" dirty="0">
                <a:effectLst/>
                <a:latin typeface="Times New Roman" panose="02020603050405020304" pitchFamily="18" charset="0"/>
                <a:ea typeface="Times New Roman" panose="02020603050405020304" pitchFamily="18" charset="0"/>
                <a:cs typeface="Calibri" panose="020F0502020204030204" pitchFamily="34" charset="0"/>
              </a:rPr>
              <a:t>Les Eglises orientales ont représenté la mort de Marie sous la forme de la « Dormition ».</a:t>
            </a:r>
            <a:endParaRPr lang="fr-FR" sz="180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Lors de la mort de Marie, appelée « Dormition »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La sainte Vierge monte au ciel corps et âme.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Qu’il n’y ait pas de contre-sens sur le mot Dormition : la sainte Vierge est bien morte, comme son Fils, mais comme le dit Jean-Paul II, on peut penser qu’elle meurt dans un transport d’amour, et par la suite de cette mort, son corps qui n’a pas connu le péché, monte au ciel avec son âme… C’est le dogme de l’Assomption que nous fêtons le 15 aout.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Regardons la partie supérieure de l’icône </a:t>
            </a:r>
            <a:r>
              <a:rPr lang="fr-FR" sz="1800" i="1" kern="1200" dirty="0">
                <a:effectLst/>
                <a:latin typeface="Calibri" panose="020F0502020204030204" pitchFamily="34" charset="0"/>
                <a:ea typeface="Calibri" panose="020F0502020204030204" pitchFamily="34" charset="0"/>
                <a:cs typeface="Calibri" panose="020F0502020204030204" pitchFamily="34" charset="0"/>
              </a:rPr>
              <a:t>:</a:t>
            </a: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r>
              <a:rPr lang="fr-FR" sz="1800" b="1" i="1" u="sng"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CLIQUER</a:t>
            </a: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L’artiste a écrit cette icône comme la représentation d’une Vierge à l’enfant, mais les personnages sont inversés : c’est Jésus qui tient Marie dans ses bras, c’est le Fils qui enfante sa Mère. La glorification de Marie lui vient des mérites du Christ. Marie, Eve nouvelle, doit son élévation dans la gloire à son Fils, nouvel Adam.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u="sng"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CLIQUER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Marie, l’immaculée, c’est-à-dire qui est sans péché,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i="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est déjà glorifiée au ciel en son corps et son âme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LG 68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et elle nous dit ce que sera notre résurrection définitive.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i="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En attendant la venue du jour du Seigneur,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i="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elle brille déjà comme un signe d’espérance assuré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i="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et de consolation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i="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devant le peuple de Dieu en pèlerinage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LG 68_CEC 972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Marie est la parfaite image de l’Eglise à venir, de l’Eglise triomphante.</a:t>
            </a:r>
            <a:r>
              <a:rPr lang="fr-FR" sz="1800" kern="1200" dirty="0">
                <a:effectLst/>
                <a:latin typeface="Calibri" panose="020F0502020204030204" pitchFamily="34" charset="0"/>
                <a:ea typeface="Calibri" panose="020F0502020204030204" pitchFamily="34" charset="0"/>
                <a:cs typeface="Calibri" panose="020F0502020204030204" pitchFamily="34" charset="0"/>
              </a:rPr>
              <a:t> C’est en la contemplant et en l’adoptant comme notre Mère jusqu’à devenir ses enfants, qu’elle nous prépare parfaitement à la divinisation qui nous attend. En elle nous contemplons ce que nous deviendrons.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baseline="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19</a:t>
            </a:fld>
            <a:endParaRPr lang="fr-FR"/>
          </a:p>
        </p:txBody>
      </p:sp>
    </p:spTree>
    <p:extLst>
      <p:ext uri="{BB962C8B-B14F-4D97-AF65-F5344CB8AC3E}">
        <p14:creationId xmlns:p14="http://schemas.microsoft.com/office/powerpoint/2010/main" val="643125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R="635">
              <a:lnSpc>
                <a:spcPct val="107000"/>
              </a:lnSpc>
              <a:spcAft>
                <a:spcPts val="800"/>
              </a:spcAft>
            </a:pPr>
            <a:r>
              <a:rPr lang="fr-FR"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Comment peut-on parler de l’Au-delà puisque personne n’en est revenu pour dire comment c’est ? »</a:t>
            </a:r>
            <a:br>
              <a:rPr lang="fr-FR" sz="18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r>
              <a:rPr lang="fr-FR" sz="18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Quand j’y serai, pas sûr que je trouve un moyen de vous téléphoner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CLIQUER/ </a:t>
            </a:r>
            <a:r>
              <a:rPr lang="fr-FR"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Vous êtes sûre qu’il y a un après ? » « Non, mais à priori je le saurai avant vous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Quand on interroge un « croyant non pratiquant » - espèce très répandue – il admet facilement qu’il y a sans doute quelque chose après la mort, mais il ne sait pas quoi. Et les grandes traditions religieuses reconnaissent l’existence du surnaturel, du monde invisible et de la survie de l’âme sous des modalités diverses. Cela semble se confirmer par les </a:t>
            </a:r>
            <a:r>
              <a:rPr lang="fr-F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expériences dites de « mort imminente »</a:t>
            </a: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où certains rencontrent des membres de leur famille décédés revêtus d’une jeunesse éternelle. C’est bien eux, ils sont vivants, mais autrement. </a:t>
            </a:r>
            <a:b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2</a:t>
            </a:fld>
            <a:endParaRPr lang="fr-FR"/>
          </a:p>
        </p:txBody>
      </p:sp>
    </p:spTree>
    <p:extLst>
      <p:ext uri="{BB962C8B-B14F-4D97-AF65-F5344CB8AC3E}">
        <p14:creationId xmlns:p14="http://schemas.microsoft.com/office/powerpoint/2010/main" val="765339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600" dirty="0"/>
              <a:t>Chant</a:t>
            </a: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20</a:t>
            </a:fld>
            <a:endParaRPr lang="fr-FR"/>
          </a:p>
        </p:txBody>
      </p:sp>
    </p:spTree>
    <p:extLst>
      <p:ext uri="{BB962C8B-B14F-4D97-AF65-F5344CB8AC3E}">
        <p14:creationId xmlns:p14="http://schemas.microsoft.com/office/powerpoint/2010/main" val="302524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p:txBody>
          <a:bodyPr/>
          <a:lstStyle/>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C’est en méditant sur la résurrection du Christ que nous pouvons appréhender la réalité d’un corps glorieux et c</a:t>
            </a:r>
            <a:r>
              <a:rPr lang="fr-FR" sz="1800" b="1" kern="1200" dirty="0">
                <a:effectLst/>
                <a:latin typeface="Calibri" panose="020F0502020204030204" pitchFamily="34" charset="0"/>
                <a:ea typeface="Times New Roman" panose="02020603050405020304" pitchFamily="18" charset="0"/>
                <a:cs typeface="Calibri" panose="020F0502020204030204" pitchFamily="34" charset="0"/>
              </a:rPr>
              <a:t>omprendre comment nous traverserons la mort pour ressusciter avec Lui.</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21</a:t>
            </a:fld>
            <a:endParaRPr lang="fr-FR"/>
          </a:p>
        </p:txBody>
      </p:sp>
    </p:spTree>
    <p:extLst>
      <p:ext uri="{BB962C8B-B14F-4D97-AF65-F5344CB8AC3E}">
        <p14:creationId xmlns:p14="http://schemas.microsoft.com/office/powerpoint/2010/main" val="2497329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15938"/>
            <a:ext cx="5953125" cy="3349625"/>
          </a:xfrm>
        </p:spPr>
      </p:sp>
      <p:sp>
        <p:nvSpPr>
          <p:cNvPr id="3" name="Espace réservé des commentaires 2"/>
          <p:cNvSpPr>
            <a:spLocks noGrp="1"/>
          </p:cNvSpPr>
          <p:nvPr>
            <p:ph type="body" idx="1"/>
          </p:nvPr>
        </p:nvSpPr>
        <p:spPr/>
        <p:txBody>
          <a:bodyPr/>
          <a:lstStyle/>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Repartons du point le plus bas : Jésus vrai homme, meurt sur la croix, et saint Jean nous dit que c’est à partir de ce moment que la mort est vaincue traversée et qu’il entre dans sa gloire.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Ecoutons St Jean au chapitre 17,1-2 «</a:t>
            </a:r>
            <a:r>
              <a:rPr lang="fr-FR" sz="1800"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Père, l’heure est venue, glorifie ton Fils pour que ton Fils te glorifie, et que, par le pouvoir sur toute chair que tu lui as conféré, Il donne la vie éternelle à tous ceux que tu lui as donnés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Jésus vrai Dieu va traverser la mort pour donner la vie éternelle à nos corps mortels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CLIQUER/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C’est l’heure de sa gloire…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fr-FR" sz="1400" i="1"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22</a:t>
            </a:fld>
            <a:endParaRPr lang="fr-FR"/>
          </a:p>
        </p:txBody>
      </p:sp>
    </p:spTree>
    <p:extLst>
      <p:ext uri="{BB962C8B-B14F-4D97-AF65-F5344CB8AC3E}">
        <p14:creationId xmlns:p14="http://schemas.microsoft.com/office/powerpoint/2010/main" val="1589539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44513"/>
            <a:ext cx="5953125" cy="3349625"/>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1" dirty="0"/>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Au tombeau, Jésus nous a précédés</a:t>
            </a:r>
            <a:r>
              <a:rPr lang="fr-FR" sz="1800" kern="1200" dirty="0">
                <a:effectLst/>
                <a:latin typeface="Calibri" panose="020F0502020204030204" pitchFamily="34" charset="0"/>
                <a:ea typeface="Calibri" panose="020F0502020204030204" pitchFamily="34" charset="0"/>
                <a:cs typeface="Calibri" panose="020F0502020204030204" pitchFamily="34" charset="0"/>
              </a:rPr>
              <a:t>… attendant le 3ème jour avant de ressusciter et que son corps soit pleinement glorifié.</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23</a:t>
            </a:fld>
            <a:endParaRPr lang="fr-FR"/>
          </a:p>
        </p:txBody>
      </p:sp>
    </p:spTree>
    <p:extLst>
      <p:ext uri="{BB962C8B-B14F-4D97-AF65-F5344CB8AC3E}">
        <p14:creationId xmlns:p14="http://schemas.microsoft.com/office/powerpoint/2010/main" val="2554396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a:xfrm>
            <a:off x="422275" y="4777194"/>
            <a:ext cx="5695633" cy="3908614"/>
          </a:xfrm>
        </p:spPr>
        <p:txBody>
          <a:bodyPr/>
          <a:lstStyle/>
          <a:p>
            <a:pPr algn="ct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Nous allons voir maintenant quelles sont les caractéristiques du corps ressuscité de Jésus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Un nouveau corps qui est à la fois spirituel et « entre guillemets physique » nous dit saint Thomas d’Aquin dans son traité du corps spirituel.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Ce corps n’obéit plus aux lois de la matière physique de notre monde. Mais c’est un corps réel.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24</a:t>
            </a:fld>
            <a:endParaRPr lang="fr-FR"/>
          </a:p>
        </p:txBody>
      </p:sp>
    </p:spTree>
    <p:extLst>
      <p:ext uri="{BB962C8B-B14F-4D97-AF65-F5344CB8AC3E}">
        <p14:creationId xmlns:p14="http://schemas.microsoft.com/office/powerpoint/2010/main" val="1630499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p:txBody>
          <a:bodyPr/>
          <a:lstStyle/>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Lors de la résurrection, Jésus est passé d’un corps physique à un corps spirituel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Times New Roman" panose="02020603050405020304" pitchFamily="18" charset="0"/>
                <a:cs typeface="Calibri" panose="020F0502020204030204" pitchFamily="34" charset="0"/>
              </a:rPr>
              <a:t>On a un indice avec le linceul de Turin.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25</a:t>
            </a:fld>
            <a:endParaRPr lang="fr-FR"/>
          </a:p>
        </p:txBody>
      </p:sp>
    </p:spTree>
    <p:extLst>
      <p:ext uri="{BB962C8B-B14F-4D97-AF65-F5344CB8AC3E}">
        <p14:creationId xmlns:p14="http://schemas.microsoft.com/office/powerpoint/2010/main" val="4128529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a:xfrm>
            <a:off x="679767" y="4777194"/>
            <a:ext cx="5521007" cy="3908614"/>
          </a:xfrm>
        </p:spPr>
        <p:txBody>
          <a:bodyPr/>
          <a:lstStyle/>
          <a:p>
            <a:pPr>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Le linceul de Turin, signe exceptionnel de la résurrection de Jésus, nous donne la caractéristique principale d’un corps spirituel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En effet, dans ce mystérieux linceul, tout se passe comme si en un instant, le corps physique du Christ avait été transformé en corps glorieux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Les spécialistes nous disent que si le linceul avait été retiré du corps du défunt, il aurait été arraché à cause du sang collé, mais ce n’est pas le cas.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baseline="0" dirty="0"/>
              <a:t>CLIQUER</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t>Tout se passe comme si ce corps était sorti du linceul en le traversant.</a:t>
            </a:r>
          </a:p>
          <a:p>
            <a:pPr marL="0" marR="0" lvl="0" indent="0" algn="l" defTabSz="914400" rtl="0" eaLnBrk="1" fontAlgn="auto" latinLnBrk="0" hangingPunct="1">
              <a:lnSpc>
                <a:spcPct val="100000"/>
              </a:lnSpc>
              <a:spcBef>
                <a:spcPts val="0"/>
              </a:spcBef>
              <a:spcAft>
                <a:spcPts val="1000"/>
              </a:spcAft>
              <a:buClrTx/>
              <a:buSzTx/>
              <a:buFontTx/>
              <a:buNone/>
              <a:tabLst/>
              <a:defRPr/>
            </a:pPr>
            <a:endParaRPr lang="fr-FR" sz="1400" strike="noStrike" dirty="0"/>
          </a:p>
          <a:p>
            <a:pPr marL="0" marR="0" lvl="0" indent="0" algn="l" defTabSz="914400" rtl="0" eaLnBrk="1" fontAlgn="auto" latinLnBrk="0" hangingPunct="1">
              <a:lnSpc>
                <a:spcPct val="100000"/>
              </a:lnSpc>
              <a:spcBef>
                <a:spcPts val="0"/>
              </a:spcBef>
              <a:spcAft>
                <a:spcPts val="1000"/>
              </a:spcAft>
              <a:buClrTx/>
              <a:buSzTx/>
              <a:buFontTx/>
              <a:buNone/>
              <a:tabLst/>
              <a:defRPr/>
            </a:pPr>
            <a:endParaRPr lang="fr-FR" sz="1400" strike="noStrike" dirty="0"/>
          </a:p>
          <a:p>
            <a:endParaRPr lang="fr-FR" sz="1400" strike="noStrike" dirty="0"/>
          </a:p>
          <a:p>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26</a:t>
            </a:fld>
            <a:endParaRPr lang="fr-FR"/>
          </a:p>
        </p:txBody>
      </p:sp>
    </p:spTree>
    <p:extLst>
      <p:ext uri="{BB962C8B-B14F-4D97-AF65-F5344CB8AC3E}">
        <p14:creationId xmlns:p14="http://schemas.microsoft.com/office/powerpoint/2010/main" val="861489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a:xfrm>
            <a:off x="679768" y="4777194"/>
            <a:ext cx="5695632" cy="3908614"/>
          </a:xfrm>
        </p:spPr>
        <p:txBody>
          <a:bodyPr/>
          <a:lstStyle/>
          <a:p>
            <a:pPr algn="l"/>
            <a:endParaRPr lang="fr-FR" sz="1400" b="0" dirty="0"/>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Toutes les apparitions de Jésus après la résurrection attestent de ce corps spirituel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Il a un « corps spirituel », mais qui n’est pas immatériel : </a:t>
            </a:r>
          </a:p>
          <a:p>
            <a:pPr algn="just">
              <a:lnSpc>
                <a:spcPct val="107000"/>
              </a:lnSpc>
              <a:spcAft>
                <a:spcPts val="800"/>
              </a:spcAft>
            </a:pPr>
            <a:endParaRPr lang="fr-FR" sz="1800" b="1" i="1" u="sng"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fr-FR" sz="1800" b="1" i="1" u="sng"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CLIQUER :</a:t>
            </a: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r>
              <a:rPr lang="fr-FR" sz="1800" b="1" kern="1200" dirty="0">
                <a:effectLst/>
                <a:latin typeface="Calibri" panose="020F0502020204030204" pitchFamily="34" charset="0"/>
                <a:ea typeface="Calibri" panose="020F0502020204030204" pitchFamily="34" charset="0"/>
                <a:cs typeface="Calibri" panose="020F0502020204030204" pitchFamily="34" charset="0"/>
              </a:rPr>
              <a:t>Jésus ne se laisse pas reconnaître du premier coup</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Le matin de la résurrection, quand marie Madeleine arrive au tombeau, elle voit Jésus et le prend pour le Jardinier. Et c’est au moment où Jésus appelle Marie par son prénom qu’elle le reconnaît : «</a:t>
            </a: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r>
              <a:rPr lang="fr-FR" sz="1800" i="1" kern="1200" dirty="0" err="1">
                <a:effectLst/>
                <a:latin typeface="Calibri" panose="020F0502020204030204" pitchFamily="34" charset="0"/>
                <a:ea typeface="Calibri" panose="020F0502020204030204" pitchFamily="34" charset="0"/>
                <a:cs typeface="Calibri" panose="020F0502020204030204" pitchFamily="34" charset="0"/>
              </a:rPr>
              <a:t>Rabbouni</a:t>
            </a:r>
            <a:r>
              <a:rPr lang="fr-FR" sz="1800" i="1" kern="1200" dirty="0">
                <a:effectLst/>
                <a:latin typeface="Calibri" panose="020F0502020204030204" pitchFamily="34" charset="0"/>
                <a:ea typeface="Calibri" panose="020F0502020204030204" pitchFamily="34" charset="0"/>
                <a:cs typeface="Calibri" panose="020F0502020204030204" pitchFamily="34" charset="0"/>
              </a:rPr>
              <a:t> » …</a:t>
            </a: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u="sng"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L’IMAGE ARRIVE SEULE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Bef>
                <a:spcPts val="500"/>
              </a:spcBef>
              <a:spcAft>
                <a:spcPts val="500"/>
              </a:spcAft>
            </a:pPr>
            <a:r>
              <a:rPr lang="fr-FR" sz="1800" b="1" dirty="0">
                <a:solidFill>
                  <a:srgbClr val="FF0000"/>
                </a:solidFill>
                <a:effectLst/>
                <a:latin typeface="Calibri" panose="020F0502020204030204" pitchFamily="34" charset="0"/>
                <a:ea typeface="Times New Roman" panose="02020603050405020304" pitchFamily="18" charset="0"/>
              </a:rPr>
              <a:t>Jésus ne se laisse pas reconnaître du premier coup</a:t>
            </a:r>
            <a:br>
              <a:rPr lang="fr-FR" sz="1800" b="1" dirty="0">
                <a:solidFill>
                  <a:srgbClr val="FF0000"/>
                </a:solidFill>
                <a:effectLst/>
                <a:latin typeface="Calibri" panose="020F0502020204030204" pitchFamily="34" charset="0"/>
                <a:ea typeface="Times New Roman" panose="02020603050405020304" pitchFamily="18" charset="0"/>
              </a:rPr>
            </a:br>
            <a:r>
              <a:rPr lang="fr-FR" sz="1800" b="1" dirty="0">
                <a:solidFill>
                  <a:srgbClr val="000000"/>
                </a:solidFill>
                <a:effectLst/>
                <a:latin typeface="Calibri" panose="020F0502020204030204" pitchFamily="34" charset="0"/>
                <a:ea typeface="Times New Roman" panose="02020603050405020304" pitchFamily="18" charset="0"/>
              </a:rPr>
              <a:t>Sur la route, les pèlerins d’Emmaüs cheminent avec Lui et </a:t>
            </a:r>
            <a:r>
              <a:rPr lang="fr-FR" sz="1800" i="1" dirty="0">
                <a:solidFill>
                  <a:srgbClr val="FF0000"/>
                </a:solidFill>
                <a:effectLst/>
                <a:latin typeface="Calibri" panose="020F0502020204030204" pitchFamily="34" charset="0"/>
                <a:ea typeface="Times New Roman" panose="02020603050405020304" pitchFamily="18" charset="0"/>
              </a:rPr>
              <a:t>« leurs yeux étaient empêchés de le reconnaître ! »</a:t>
            </a:r>
            <a:r>
              <a:rPr lang="fr-FR" sz="1800" b="1" i="1" dirty="0">
                <a:solidFill>
                  <a:srgbClr val="FF0000"/>
                </a:solidFill>
                <a:effectLst/>
                <a:latin typeface="Calibri" panose="020F0502020204030204" pitchFamily="34" charset="0"/>
                <a:ea typeface="Times New Roman" panose="02020603050405020304" pitchFamily="18" charset="0"/>
              </a:rPr>
              <a:t> </a:t>
            </a:r>
            <a:r>
              <a:rPr lang="fr-FR" sz="1800" b="1" dirty="0">
                <a:solidFill>
                  <a:srgbClr val="000000"/>
                </a:solidFill>
                <a:effectLst/>
                <a:latin typeface="Calibri" panose="020F0502020204030204" pitchFamily="34" charset="0"/>
                <a:ea typeface="Times New Roman" panose="02020603050405020304" pitchFamily="18" charset="0"/>
              </a:rPr>
              <a:t>nous dit St Luc 24, 16 </a:t>
            </a:r>
            <a:endParaRPr lang="fr-FR"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27</a:t>
            </a:fld>
            <a:endParaRPr lang="fr-FR"/>
          </a:p>
        </p:txBody>
      </p:sp>
    </p:spTree>
    <p:extLst>
      <p:ext uri="{BB962C8B-B14F-4D97-AF65-F5344CB8AC3E}">
        <p14:creationId xmlns:p14="http://schemas.microsoft.com/office/powerpoint/2010/main" val="3470273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49288"/>
            <a:ext cx="5953125" cy="3349625"/>
          </a:xfrm>
        </p:spPr>
      </p:sp>
      <p:sp>
        <p:nvSpPr>
          <p:cNvPr id="3" name="Espace réservé des commentaires 2"/>
          <p:cNvSpPr>
            <a:spLocks noGrp="1"/>
          </p:cNvSpPr>
          <p:nvPr>
            <p:ph type="body" idx="1"/>
          </p:nvPr>
        </p:nvSpPr>
        <p:spPr>
          <a:xfrm>
            <a:off x="679767" y="4874081"/>
            <a:ext cx="5438140" cy="3908614"/>
          </a:xfrm>
        </p:spPr>
        <p:txBody>
          <a:bodyPr/>
          <a:lstStyle/>
          <a:p>
            <a:pPr algn="l"/>
            <a:r>
              <a:rPr lang="fr-FR" sz="1400" b="0" dirty="0"/>
              <a:t>Toutes portes fermées, </a:t>
            </a:r>
            <a:r>
              <a:rPr lang="fr-FR" sz="1400" b="1" dirty="0"/>
              <a:t>« Jésus se tint au milieu d’eux et leur dit : « La paix soit avec vous. »</a:t>
            </a:r>
          </a:p>
          <a:p>
            <a:pPr algn="l"/>
            <a:r>
              <a:rPr lang="fr-FR" sz="1400" b="0" dirty="0"/>
              <a:t> Il y eut un moment d’épouvante. Saisis de peur, ils croyaient voir un esprit. Alors il leur dit : «  Pourquoi ce trouble, pourquoi de telles idées vous viennent-elles à l’esprit : voyez mes mains et mes pieds : </a:t>
            </a:r>
            <a:r>
              <a:rPr lang="fr-FR" sz="1400" b="0" i="1" dirty="0"/>
              <a:t>CLIQUER</a:t>
            </a:r>
          </a:p>
          <a:p>
            <a:pPr algn="ctr"/>
            <a:r>
              <a:rPr lang="fr-FR" sz="1400" b="1" dirty="0"/>
              <a:t>« Oui, c’est moi. Touchez-moi et regardez : un esprit n’a ni chair ni os comme vous voyez que j’en ai. »</a:t>
            </a:r>
          </a:p>
          <a:p>
            <a:pPr algn="r"/>
            <a:r>
              <a:rPr lang="fr-FR" sz="1400" b="1" dirty="0"/>
              <a:t>Luc 24,36-39</a:t>
            </a:r>
          </a:p>
          <a:p>
            <a:endParaRPr lang="fr-FR" sz="1400" i="1" dirty="0"/>
          </a:p>
        </p:txBody>
      </p:sp>
      <p:sp>
        <p:nvSpPr>
          <p:cNvPr id="4" name="Espace réservé du numéro de diapositive 3"/>
          <p:cNvSpPr>
            <a:spLocks noGrp="1"/>
          </p:cNvSpPr>
          <p:nvPr>
            <p:ph type="sldNum" sz="quarter" idx="10"/>
          </p:nvPr>
        </p:nvSpPr>
        <p:spPr/>
        <p:txBody>
          <a:bodyPr/>
          <a:lstStyle/>
          <a:p>
            <a:fld id="{B3884A0C-0B1B-455F-8220-7EC053ED0A99}" type="slidenum">
              <a:rPr lang="fr-FR" smtClean="0"/>
              <a:pPr/>
              <a:t>28</a:t>
            </a:fld>
            <a:endParaRPr lang="fr-FR"/>
          </a:p>
        </p:txBody>
      </p:sp>
    </p:spTree>
    <p:extLst>
      <p:ext uri="{BB962C8B-B14F-4D97-AF65-F5344CB8AC3E}">
        <p14:creationId xmlns:p14="http://schemas.microsoft.com/office/powerpoint/2010/main" val="3116202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i="0" dirty="0"/>
              <a:t>Alors Thomas passe </a:t>
            </a:r>
            <a:r>
              <a:rPr lang="fr-FR" sz="1400" b="1" dirty="0"/>
              <a:t>… de l’incrédulité à la foi</a:t>
            </a: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1" dirty="0"/>
              <a:t>CLIQUER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1" dirty="0"/>
              <a:t>« Puis il dit à Thomas : «</a:t>
            </a:r>
            <a:r>
              <a:rPr lang="fr-FR" sz="1400" b="0" dirty="0"/>
              <a:t> </a:t>
            </a:r>
            <a:r>
              <a:rPr lang="fr-FR" sz="1400" b="0" i="1" dirty="0"/>
              <a:t>Mets ici ton doigt, et regarde mes mains ; approche aussi ta main, et mets-la dans mon côté ; et ne sois plus incrédule, mais croyant »</a:t>
            </a:r>
            <a:r>
              <a:rPr lang="fr-FR" sz="1400" b="0" baseline="0" dirty="0"/>
              <a:t> </a:t>
            </a:r>
            <a:r>
              <a:rPr lang="fr-FR" sz="1400" b="0" dirty="0" err="1"/>
              <a:t>Jn</a:t>
            </a:r>
            <a:r>
              <a:rPr lang="fr-FR" sz="1400" b="0" dirty="0"/>
              <a:t> 20, 24-28 </a:t>
            </a: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29</a:t>
            </a:fld>
            <a:endParaRPr lang="fr-FR"/>
          </a:p>
        </p:txBody>
      </p:sp>
    </p:spTree>
    <p:extLst>
      <p:ext uri="{BB962C8B-B14F-4D97-AF65-F5344CB8AC3E}">
        <p14:creationId xmlns:p14="http://schemas.microsoft.com/office/powerpoint/2010/main" val="2631848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61963" y="249238"/>
            <a:ext cx="5953125" cy="3349625"/>
          </a:xfrm>
        </p:spPr>
      </p:sp>
      <p:sp>
        <p:nvSpPr>
          <p:cNvPr id="3" name="Espace réservé des commentaires 2"/>
          <p:cNvSpPr>
            <a:spLocks noGrp="1"/>
          </p:cNvSpPr>
          <p:nvPr>
            <p:ph type="body" idx="1"/>
          </p:nvPr>
        </p:nvSpPr>
        <p:spPr>
          <a:xfrm>
            <a:off x="461963" y="3912225"/>
            <a:ext cx="5953125" cy="5765386"/>
          </a:xfrm>
        </p:spPr>
        <p:txBody>
          <a:bodyPr/>
          <a:lstStyle/>
          <a:p>
            <a:pPr>
              <a:lnSpc>
                <a:spcPct val="107000"/>
              </a:lnSpc>
              <a:spcAft>
                <a:spcPts val="800"/>
              </a:spcAft>
            </a:pPr>
            <a:endParaRPr lang="fr-FR" sz="1400" i="1" dirty="0">
              <a:latin typeface="Calibri" panose="020F0502020204030204" pitchFamily="34" charset="0"/>
              <a:ea typeface="Calibri" panose="020F0502020204030204" pitchFamily="34" charset="0"/>
              <a:cs typeface="Times New Roman" panose="02020603050405020304" pitchFamily="18" charset="0"/>
            </a:endParaRPr>
          </a:p>
          <a:p>
            <a:pPr marR="635">
              <a:lnSpc>
                <a:spcPct val="107000"/>
              </a:lnSpc>
              <a:spcAft>
                <a:spcPts val="800"/>
              </a:spcAft>
            </a:pP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L’affirmation du Credo : « Je crois en la résurrection de la chair » va plus loin. Comme le dit St Athanase : « </a:t>
            </a:r>
            <a:r>
              <a:rPr lang="fr-FR"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Le Sauveur est devenu vraiment homme, et le salut de l'homme tout entier est venu de là. </a:t>
            </a:r>
            <a:r>
              <a:rPr lang="fr-FR" sz="1800" b="1"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Notre salut n'est pas une apparence</a:t>
            </a:r>
            <a:r>
              <a:rPr lang="fr-FR"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il n'est pas </a:t>
            </a:r>
            <a:r>
              <a:rPr lang="fr-FR" sz="1800" b="1"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pour le corps seul</a:t>
            </a:r>
            <a:r>
              <a:rPr lang="fr-FR"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mais </a:t>
            </a:r>
            <a:r>
              <a:rPr lang="fr-FR" sz="1800" b="1"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pour l'homme tout entier</a:t>
            </a:r>
            <a:r>
              <a:rPr lang="fr-FR"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âme et corps et ce salut est venu du Verbe lui-même. »</a:t>
            </a:r>
            <a:r>
              <a:rPr lang="fr-FR"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(Lettre à Epictète)</a:t>
            </a:r>
            <a:br>
              <a:rPr lang="fr-FR"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br>
            <a:r>
              <a:rPr lang="fr-FR"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Devant cette affirmation, ne soyons pas comme les membres de l’Aréopage d’Athènes répliquant à St Paul : « Nous t’entendrons là-dessus une autre fois ! » (</a:t>
            </a:r>
            <a:r>
              <a:rPr lang="fr-FR" sz="18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Ac</a:t>
            </a:r>
            <a:r>
              <a:rPr lang="fr-FR"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17,32)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C225B962-BCCB-4462-B996-6BADD37841FD}" type="slidenum">
              <a:rPr lang="fr-FR" smtClean="0"/>
              <a:pPr/>
              <a:t>3</a:t>
            </a:fld>
            <a:endParaRPr lang="fr-FR" dirty="0"/>
          </a:p>
        </p:txBody>
      </p:sp>
    </p:spTree>
    <p:extLst>
      <p:ext uri="{BB962C8B-B14F-4D97-AF65-F5344CB8AC3E}">
        <p14:creationId xmlns:p14="http://schemas.microsoft.com/office/powerpoint/2010/main" val="3398679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a:xfrm>
            <a:off x="422274" y="4370794"/>
            <a:ext cx="5953125" cy="390861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i="1" dirty="0"/>
              <a:t>« </a:t>
            </a:r>
            <a:r>
              <a:rPr lang="fr-FR" sz="1400" b="1" i="1" kern="1200" dirty="0">
                <a:effectLst/>
              </a:rPr>
              <a:t>Au bord du lac aucun des disciples n’osait lui demander : ‘qui es-tu’, car il savait bien que c’était le Seigneur »</a:t>
            </a:r>
            <a:r>
              <a:rPr lang="fr-FR" sz="1400" i="1" kern="1200" dirty="0">
                <a:effectLst/>
              </a:rPr>
              <a:t> </a:t>
            </a:r>
            <a:r>
              <a:rPr lang="fr-FR" sz="1400" kern="1200" dirty="0">
                <a:effectLst/>
              </a:rPr>
              <a:t>rapporte</a:t>
            </a:r>
            <a:r>
              <a:rPr lang="fr-FR" sz="1400" kern="1200" baseline="0" dirty="0">
                <a:effectLst/>
              </a:rPr>
              <a:t> St Jean</a:t>
            </a:r>
            <a:r>
              <a:rPr lang="fr-FR" sz="1400" kern="1200" dirty="0">
                <a:effectLst/>
              </a:rPr>
              <a:t> (</a:t>
            </a:r>
            <a:r>
              <a:rPr lang="fr-FR" sz="1400" kern="1200" dirty="0" err="1">
                <a:effectLst/>
              </a:rPr>
              <a:t>Jn</a:t>
            </a:r>
            <a:r>
              <a:rPr lang="fr-FR" sz="1400" kern="1200" dirty="0">
                <a:effectLst/>
              </a:rPr>
              <a:t> 21,12)</a:t>
            </a:r>
            <a:endParaRPr lang="fr-FR" sz="1400" b="0" dirty="0"/>
          </a:p>
          <a:p>
            <a:pPr algn="ctr"/>
            <a:endParaRPr lang="fr-FR" sz="1400" b="1" i="1" dirty="0"/>
          </a:p>
          <a:p>
            <a:pPr algn="ctr"/>
            <a:r>
              <a:rPr lang="fr-FR" sz="1400" b="1" i="1" dirty="0"/>
              <a:t>« Les enfants, n’avez-vous</a:t>
            </a:r>
          </a:p>
          <a:p>
            <a:pPr algn="ctr"/>
            <a:r>
              <a:rPr lang="fr-FR" sz="1400" b="1" i="1" dirty="0"/>
              <a:t> rien à manger ? </a:t>
            </a:r>
          </a:p>
          <a:p>
            <a:pPr algn="ctr"/>
            <a:r>
              <a:rPr lang="fr-FR" sz="1400" b="1" i="1" dirty="0"/>
              <a:t>Jetez le filet à droite</a:t>
            </a:r>
          </a:p>
          <a:p>
            <a:pPr algn="ctr"/>
            <a:r>
              <a:rPr lang="fr-FR" sz="1400" b="1" i="1" dirty="0"/>
              <a:t> de la barque !</a:t>
            </a:r>
          </a:p>
          <a:p>
            <a:pPr algn="ctr"/>
            <a:r>
              <a:rPr lang="fr-FR" sz="1400" b="1" i="1" dirty="0"/>
              <a:t>... Lorsqu'ils furent descendus à terre, </a:t>
            </a:r>
          </a:p>
          <a:p>
            <a:pPr algn="ctr"/>
            <a:r>
              <a:rPr lang="fr-FR" sz="1400" b="1" i="1" dirty="0"/>
              <a:t>ils virent là des charbons allumés, </a:t>
            </a:r>
          </a:p>
          <a:p>
            <a:pPr algn="ctr"/>
            <a:r>
              <a:rPr lang="fr-FR" sz="1400" b="1" i="1" dirty="0"/>
              <a:t>du poisson dessus, et du pain… »</a:t>
            </a:r>
            <a:endParaRPr lang="fr-FR" sz="1400" b="1" dirty="0"/>
          </a:p>
          <a:p>
            <a:pPr algn="ctr"/>
            <a:r>
              <a:rPr lang="fr-FR" sz="1400" b="0" dirty="0" err="1"/>
              <a:t>Jn</a:t>
            </a:r>
            <a:r>
              <a:rPr lang="fr-FR" sz="1400" b="0" dirty="0"/>
              <a:t> 21 6 et 9</a:t>
            </a:r>
          </a:p>
          <a:p>
            <a:pPr algn="l"/>
            <a:endParaRPr lang="fr-FR" sz="1400" dirty="0"/>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Jésus est bien ressuscité avec </a:t>
            </a:r>
            <a:r>
              <a:rPr lang="fr-FR" sz="1800" b="1" kern="1200" dirty="0">
                <a:effectLst/>
                <a:latin typeface="Calibri" panose="020F0502020204030204" pitchFamily="34" charset="0"/>
                <a:ea typeface="Calibri" panose="020F0502020204030204" pitchFamily="34" charset="0"/>
                <a:cs typeface="Calibri" panose="020F0502020204030204" pitchFamily="34" charset="0"/>
              </a:rPr>
              <a:t>son corps </a:t>
            </a:r>
            <a:r>
              <a:rPr lang="fr-FR" sz="1800" kern="1200" dirty="0">
                <a:effectLst/>
                <a:latin typeface="Calibri" panose="020F0502020204030204" pitchFamily="34" charset="0"/>
                <a:ea typeface="Calibri" panose="020F0502020204030204" pitchFamily="34" charset="0"/>
                <a:cs typeface="Calibri" panose="020F0502020204030204" pitchFamily="34" charset="0"/>
              </a:rPr>
              <a:t>et son âme, il n’est pas un esprit ! Il partage le repas avec ses apôtres.</a:t>
            </a:r>
            <a:r>
              <a:rPr lang="fr-FR"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r-FR" sz="1800" kern="1200" dirty="0">
                <a:effectLst/>
                <a:latin typeface="Calibri" panose="020F0502020204030204" pitchFamily="34" charset="0"/>
                <a:ea typeface="Calibri" panose="020F0502020204030204" pitchFamily="34" charset="0"/>
                <a:cs typeface="Calibri" panose="020F0502020204030204" pitchFamily="34" charset="0"/>
              </a:rPr>
              <a:t>on peut le toucher et il peut se nourrir.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fr-FR" sz="1800" kern="1200" dirty="0">
                <a:effectLst/>
                <a:latin typeface="Calibri" panose="020F0502020204030204" pitchFamily="34" charset="0"/>
                <a:ea typeface="Calibri" panose="020F0502020204030204" pitchFamily="34" charset="0"/>
                <a:cs typeface="Calibri" panose="020F0502020204030204" pitchFamily="34" charset="0"/>
              </a:rPr>
            </a:br>
            <a:r>
              <a:rPr lang="fr-FR" sz="1800" b="1" kern="1200" dirty="0">
                <a:effectLst/>
                <a:latin typeface="Calibri" panose="020F0502020204030204" pitchFamily="34" charset="0"/>
                <a:ea typeface="Calibri" panose="020F0502020204030204" pitchFamily="34" charset="0"/>
                <a:cs typeface="Calibri" panose="020F0502020204030204" pitchFamily="34" charset="0"/>
              </a:rPr>
              <a:t>Mais son corps répond à des lois physiques différentes.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Jésus ressuscité peut apparaître en plusieurs endroits en même temps.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C’est grâce à Jésus ressuscité que nous pouvons entrevoir ce que sera notre corps glorieux. C’est en considérant les caractéristiques de son corps ressuscité, que nous pouvons appréhender la réalité qui sera la nôtre à la résurrection finale…</a:t>
            </a:r>
            <a:br>
              <a:rPr lang="fr-FR" sz="1800" b="1" kern="1200" dirty="0">
                <a:effectLst/>
                <a:latin typeface="Calibri" panose="020F0502020204030204" pitchFamily="34" charset="0"/>
                <a:ea typeface="Calibri" panose="020F0502020204030204" pitchFamily="34" charset="0"/>
                <a:cs typeface="Calibri" panose="020F0502020204030204" pitchFamily="34" charset="0"/>
              </a:rPr>
            </a:b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30</a:t>
            </a:fld>
            <a:endParaRPr lang="fr-FR"/>
          </a:p>
        </p:txBody>
      </p:sp>
    </p:spTree>
    <p:extLst>
      <p:ext uri="{BB962C8B-B14F-4D97-AF65-F5344CB8AC3E}">
        <p14:creationId xmlns:p14="http://schemas.microsoft.com/office/powerpoint/2010/main" val="1763557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46100"/>
            <a:ext cx="5953125" cy="3349625"/>
          </a:xfrm>
        </p:spPr>
      </p:sp>
      <p:sp>
        <p:nvSpPr>
          <p:cNvPr id="3" name="Espace réservé des commentaires 2"/>
          <p:cNvSpPr>
            <a:spLocks noGrp="1"/>
          </p:cNvSpPr>
          <p:nvPr>
            <p:ph type="body" idx="1"/>
          </p:nvPr>
        </p:nvSpPr>
        <p:spPr>
          <a:xfrm>
            <a:off x="422274" y="4535894"/>
            <a:ext cx="5953125" cy="3908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1" dirty="0"/>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Regardons maintenant l’épisode des pèlerins d’Emmaüs. Il nous laisse un message important.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Les pèlerins ne reconnaissent pas Jésus. Leur cœur se réchauffe en écoutant ses paroles au point de devenir brûlant. Ils passent de l’aveuglement à la reconnaissance.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 </a:t>
            </a: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Alors leurs yeux s’ouvrirent, et ils le reconnurent, mais il disparut à leurs regards. ls se dirent l’un à l’autre : « Notre cœur n’était-il pas brûlant en nous, tandis qu’il nous parlait sur la route et nous ouvrait les Écritures ? » </a:t>
            </a:r>
            <a:r>
              <a:rPr lang="fr-FR" sz="1800" b="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Luc 24,31-32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1"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31</a:t>
            </a:fld>
            <a:endParaRPr lang="fr-FR"/>
          </a:p>
        </p:txBody>
      </p:sp>
    </p:spTree>
    <p:extLst>
      <p:ext uri="{BB962C8B-B14F-4D97-AF65-F5344CB8AC3E}">
        <p14:creationId xmlns:p14="http://schemas.microsoft.com/office/powerpoint/2010/main" val="1699789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311150"/>
            <a:ext cx="5953125" cy="3349625"/>
          </a:xfrm>
        </p:spPr>
      </p:sp>
      <p:sp>
        <p:nvSpPr>
          <p:cNvPr id="3" name="Espace réservé des commentaires 2"/>
          <p:cNvSpPr>
            <a:spLocks noGrp="1"/>
          </p:cNvSpPr>
          <p:nvPr>
            <p:ph type="body" idx="1"/>
          </p:nvPr>
        </p:nvSpPr>
        <p:spPr>
          <a:xfrm>
            <a:off x="422275" y="4068856"/>
            <a:ext cx="5953125" cy="3908614"/>
          </a:xfrm>
        </p:spPr>
        <p:txBody>
          <a:bodyPr/>
          <a:lstStyle/>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Dans l’auberge d’Emmaüs, pourquoi Jésus disparait-il à leurs yeux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1000"/>
              </a:spcAft>
            </a:pPr>
            <a:endParaRPr lang="fr-FR" sz="1400" dirty="0"/>
          </a:p>
          <a:p>
            <a:pPr marL="0" marR="0" lvl="0" indent="0" algn="l" defTabSz="914400" rtl="0" eaLnBrk="1" fontAlgn="auto" latinLnBrk="0" hangingPunct="1">
              <a:lnSpc>
                <a:spcPct val="100000"/>
              </a:lnSpc>
              <a:spcBef>
                <a:spcPts val="0"/>
              </a:spcBef>
              <a:spcAft>
                <a:spcPts val="1000"/>
              </a:spcAft>
              <a:buClrTx/>
              <a:buSzTx/>
              <a:buFontTx/>
              <a:buNone/>
              <a:tabLst/>
              <a:defRPr/>
            </a:pPr>
            <a:r>
              <a:rPr lang="fr-FR" sz="1400" dirty="0"/>
              <a:t>Jésus veut les habituer à un autre mode de sa présence pour qu’ils passent d’une présence physique à une</a:t>
            </a:r>
            <a:r>
              <a:rPr lang="fr-FR" sz="1400" baseline="0" dirty="0"/>
              <a:t> </a:t>
            </a:r>
            <a:r>
              <a:rPr lang="fr-FR" sz="1400" dirty="0"/>
              <a:t>reconnaissance </a:t>
            </a:r>
            <a:r>
              <a:rPr lang="fr-FR" sz="1400" baseline="0" dirty="0"/>
              <a:t>plus intérieure </a:t>
            </a:r>
          </a:p>
          <a:p>
            <a:pPr marL="0" marR="0" lvl="0" indent="0" algn="l" defTabSz="914400" rtl="0" eaLnBrk="1" fontAlgn="auto" latinLnBrk="0" hangingPunct="1">
              <a:lnSpc>
                <a:spcPct val="100000"/>
              </a:lnSpc>
              <a:spcBef>
                <a:spcPts val="0"/>
              </a:spcBef>
              <a:spcAft>
                <a:spcPts val="1000"/>
              </a:spcAft>
              <a:buClrTx/>
              <a:buSzTx/>
              <a:buFontTx/>
              <a:buNone/>
              <a:tabLst/>
              <a:defRPr/>
            </a:pPr>
            <a:endParaRPr lang="fr-FR" sz="1400" baseline="0" dirty="0"/>
          </a:p>
          <a:p>
            <a:pPr marL="0" marR="0" lvl="0" indent="0" algn="l" defTabSz="914400" rtl="0" eaLnBrk="1" fontAlgn="auto" latinLnBrk="0" hangingPunct="1">
              <a:lnSpc>
                <a:spcPct val="100000"/>
              </a:lnSpc>
              <a:spcBef>
                <a:spcPts val="0"/>
              </a:spcBef>
              <a:spcAft>
                <a:spcPts val="1000"/>
              </a:spcAft>
              <a:buClrTx/>
              <a:buSzTx/>
              <a:buFontTx/>
              <a:buNone/>
              <a:tabLst/>
              <a:defRPr/>
            </a:pPr>
            <a:r>
              <a:rPr lang="fr-FR" sz="1400" baseline="0" dirty="0"/>
              <a:t>: </a:t>
            </a:r>
            <a:r>
              <a:rPr lang="fr-FR" sz="1400" i="1" baseline="0" dirty="0"/>
              <a:t>CLIQUEZ</a:t>
            </a:r>
          </a:p>
          <a:p>
            <a:pPr marL="0" marR="0" lvl="0" indent="0" algn="l" defTabSz="914400" rtl="0" eaLnBrk="1" fontAlgn="auto" latinLnBrk="0" hangingPunct="1">
              <a:lnSpc>
                <a:spcPct val="100000"/>
              </a:lnSpc>
              <a:spcBef>
                <a:spcPts val="0"/>
              </a:spcBef>
              <a:spcAft>
                <a:spcPts val="1000"/>
              </a:spcAft>
              <a:buClrTx/>
              <a:buSzTx/>
              <a:buFontTx/>
              <a:buNone/>
              <a:tabLst/>
              <a:defRPr/>
            </a:pPr>
            <a:r>
              <a:rPr lang="fr-FR" sz="1400" baseline="0" dirty="0"/>
              <a:t>… à</a:t>
            </a:r>
            <a:r>
              <a:rPr lang="fr-FR" sz="1400" dirty="0"/>
              <a:t> travers le don de l’Eucharistie.</a:t>
            </a:r>
          </a:p>
          <a:p>
            <a:pPr algn="l">
              <a:spcAft>
                <a:spcPts val="1000"/>
              </a:spcAft>
            </a:pPr>
            <a:endParaRPr lang="fr-FR" sz="1400" dirty="0"/>
          </a:p>
          <a:p>
            <a:pPr algn="l">
              <a:spcAft>
                <a:spcPts val="1000"/>
              </a:spcAft>
            </a:pPr>
            <a:r>
              <a:rPr lang="fr-FR" sz="1400" dirty="0"/>
              <a:t>Il </a:t>
            </a:r>
            <a:r>
              <a:rPr lang="fr-FR" sz="1400" baseline="0" dirty="0"/>
              <a:t>est présent dans le pain rompu qui est son corps glorieux, et c’est ce mode de présence qui nous est donné désormais…</a:t>
            </a:r>
          </a:p>
          <a:p>
            <a:pPr algn="l">
              <a:spcAft>
                <a:spcPts val="1000"/>
              </a:spcAft>
            </a:pPr>
            <a:endParaRPr lang="fr-FR" sz="1400" baseline="0" dirty="0"/>
          </a:p>
          <a:p>
            <a:pPr algn="l">
              <a:spcAft>
                <a:spcPts val="1000"/>
              </a:spcAft>
            </a:pPr>
            <a:r>
              <a:rPr lang="fr-FR" sz="1400" baseline="0" dirty="0"/>
              <a:t>Chant : Nous t’avons reconnu Seigneur n°150 (C1)</a:t>
            </a: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32</a:t>
            </a:fld>
            <a:endParaRPr lang="fr-FR"/>
          </a:p>
        </p:txBody>
      </p:sp>
    </p:spTree>
    <p:extLst>
      <p:ext uri="{BB962C8B-B14F-4D97-AF65-F5344CB8AC3E}">
        <p14:creationId xmlns:p14="http://schemas.microsoft.com/office/powerpoint/2010/main" val="232954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265113"/>
            <a:ext cx="5953125" cy="3349625"/>
          </a:xfrm>
        </p:spPr>
      </p:sp>
      <p:sp>
        <p:nvSpPr>
          <p:cNvPr id="3" name="Espace réservé des commentaires 2"/>
          <p:cNvSpPr>
            <a:spLocks noGrp="1"/>
          </p:cNvSpPr>
          <p:nvPr>
            <p:ph type="body" idx="1"/>
          </p:nvPr>
        </p:nvSpPr>
        <p:spPr>
          <a:xfrm>
            <a:off x="422274" y="3786635"/>
            <a:ext cx="5953125" cy="58748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effectLst/>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Et depuis, pour nous, qu’est-ce que cela change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Tout ! Parce qu’Il est présent dans l’hostie consacrée qui est son corps glorieux, et que c’est ce mode de présence qui nous est donné</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Ce nouveau mode de présence a de grandes conséquences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1/tout d’abord Jésus est substantiellement présent</a:t>
            </a:r>
            <a:r>
              <a:rPr lang="fr-FR" sz="1800" kern="1200" dirty="0">
                <a:effectLst/>
                <a:latin typeface="Calibri" panose="020F0502020204030204" pitchFamily="34" charset="0"/>
                <a:ea typeface="Calibri" panose="020F0502020204030204" pitchFamily="34" charset="0"/>
                <a:cs typeface="Calibri" panose="020F0502020204030204" pitchFamily="34" charset="0"/>
              </a:rPr>
              <a:t> dans le pain rompu, </a:t>
            </a:r>
            <a:r>
              <a:rPr lang="fr-FR" sz="1800" b="1" kern="1200" dirty="0">
                <a:effectLst/>
                <a:latin typeface="Calibri" panose="020F0502020204030204" pitchFamily="34" charset="0"/>
                <a:ea typeface="Calibri" panose="020F0502020204030204" pitchFamily="34" charset="0"/>
                <a:cs typeface="Calibri" panose="020F0502020204030204" pitchFamily="34" charset="0"/>
              </a:rPr>
              <a:t>en son Corps, son âme et sa divinité,</a:t>
            </a: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r>
              <a:rPr lang="fr-FR" sz="1800" b="1" kern="1200" dirty="0">
                <a:effectLst/>
                <a:latin typeface="Calibri" panose="020F0502020204030204" pitchFamily="34" charset="0"/>
                <a:ea typeface="Calibri" panose="020F0502020204030204" pitchFamily="34" charset="0"/>
                <a:cs typeface="Calibri" panose="020F0502020204030204" pitchFamily="34" charset="0"/>
              </a:rPr>
              <a:t>l’hostie consacrée n’est plus du pain, c’est Jésus en personne,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CAD que Nous sommes invités à entrer dès à présent dans son intimité et à la faire grandir à travers nos communions eucharistiques et à travers l’adoration.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2/Jésus est désormais universellement présent partout dans le monde et en tous</a:t>
            </a: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3/Enfin, Cela change absolument tout aussi, parce que ce pain de vie, c’est-à-dire l’hostie consacrée, est </a:t>
            </a:r>
            <a:r>
              <a:rPr lang="fr-FR" sz="18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le corps glorieux</a:t>
            </a:r>
            <a:r>
              <a:rPr lang="fr-FR" sz="1800"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 Christ qui nous libère de la mort dès AUJOURD’HUI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Ecoutons ce que dit St Jean St Jn 6, 49-54 :  Dans son discours sur le pain de vie.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Vos pères, dans le désert, ont mangé la manne et sont morts… Moi, je suis le pain vivant, qui est descendu du ciel : si quelqu’un mange de ce pain, il vivra éternellement…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Les Juifs se querellaient entre eux : « Comment celui-là peut-il nous donner sa chair à manger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Jésus leur dit alors : « Amen, amen, je vous le dis : si vous ne mangez pas la chair du Fils de l’homme, et si vous ne buvez pas son sang, vous n’avez pas la vie en vous. Celui qui mange ma chair et boit mon sang a la vie éternelle ; et moi, je le ressusciterai au dernier jour…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i="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Jésus prophétise l’institution de l’Eucharistie que les auditeurs ne pouvaient pas comprendre sur le moment, et il annonce la résurrection de la chair.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En effet, la communion à son corps glorieux communique à notre être dont le corps est mortel, rien moins que la vie éternelle</a:t>
            </a:r>
            <a:r>
              <a:rPr lang="fr-FR" sz="1800" kern="1200" dirty="0">
                <a:effectLst/>
                <a:latin typeface="Calibri" panose="020F0502020204030204" pitchFamily="34" charset="0"/>
                <a:ea typeface="Calibri" panose="020F0502020204030204" pitchFamily="34" charset="0"/>
                <a:cs typeface="Calibri" panose="020F0502020204030204" pitchFamily="34" charset="0"/>
              </a:rPr>
              <a:t>. Et cette vie éternelle est déjà commencée, Jn 6,56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Celui qui mange ma chair et boit mon sang demeure en moi, et moi, je demeure en lui.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algn="l" rtl="0" latinLnBrk="0">
              <a:spcBef>
                <a:spcPts val="0"/>
              </a:spcBef>
              <a:spcAft>
                <a:spcPts val="0"/>
              </a:spcAft>
            </a:pPr>
            <a:endParaRPr lang="fr-FR" sz="1400" b="0" i="1" dirty="0">
              <a:effectLst/>
            </a:endParaRP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33</a:t>
            </a:fld>
            <a:endParaRPr lang="fr-FR"/>
          </a:p>
        </p:txBody>
      </p:sp>
    </p:spTree>
    <p:extLst>
      <p:ext uri="{BB962C8B-B14F-4D97-AF65-F5344CB8AC3E}">
        <p14:creationId xmlns:p14="http://schemas.microsoft.com/office/powerpoint/2010/main" val="3510607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30225"/>
            <a:ext cx="5953125" cy="3349625"/>
          </a:xfrm>
        </p:spPr>
      </p:sp>
      <p:sp>
        <p:nvSpPr>
          <p:cNvPr id="3" name="Espace réservé des commentaires 2"/>
          <p:cNvSpPr>
            <a:spLocks noGrp="1"/>
          </p:cNvSpPr>
          <p:nvPr>
            <p:ph type="body" idx="1"/>
          </p:nvPr>
        </p:nvSpPr>
        <p:spPr>
          <a:xfrm>
            <a:off x="422274" y="4080509"/>
            <a:ext cx="5953125" cy="51941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a:t>Que nous dit l’Eglise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CEC 1000</a:t>
            </a:r>
          </a:p>
          <a:p>
            <a:pPr algn="ctr"/>
            <a:r>
              <a:rPr lang="fr-FR" sz="1400" b="1" dirty="0"/>
              <a:t>Notre participation à l’Eucharistie nous donne déjà un avant-goût </a:t>
            </a:r>
          </a:p>
          <a:p>
            <a:pPr algn="ctr"/>
            <a:r>
              <a:rPr lang="fr-FR" sz="1400" b="1" dirty="0"/>
              <a:t>de la transfiguration de notre corps par le Christ</a:t>
            </a:r>
            <a:br>
              <a:rPr lang="fr-FR" sz="1400" b="1" dirty="0"/>
            </a:br>
            <a:endParaRPr lang="fr-FR"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1" dirty="0"/>
          </a:p>
          <a:p>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34</a:t>
            </a:fld>
            <a:endParaRPr lang="fr-FR"/>
          </a:p>
        </p:txBody>
      </p:sp>
    </p:spTree>
    <p:extLst>
      <p:ext uri="{BB962C8B-B14F-4D97-AF65-F5344CB8AC3E}">
        <p14:creationId xmlns:p14="http://schemas.microsoft.com/office/powerpoint/2010/main" val="905664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346075"/>
            <a:ext cx="5953125" cy="3349625"/>
          </a:xfrm>
        </p:spPr>
      </p:sp>
      <p:sp>
        <p:nvSpPr>
          <p:cNvPr id="3" name="Espace réservé des commentaires 2"/>
          <p:cNvSpPr>
            <a:spLocks noGrp="1"/>
          </p:cNvSpPr>
          <p:nvPr>
            <p:ph type="body" idx="1"/>
          </p:nvPr>
        </p:nvSpPr>
        <p:spPr>
          <a:xfrm>
            <a:off x="422274" y="4003086"/>
            <a:ext cx="5862615" cy="44557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a:t>Dès maintenant, à chaque fois que je communie au corps du Christ, je goûte aux prémices de la vie éternelle. Je fortifie mon être appelé à être glorifié.</a:t>
            </a:r>
          </a:p>
          <a:p>
            <a:pPr marL="0" indent="0" algn="l">
              <a:buNone/>
            </a:pPr>
            <a:r>
              <a:rPr lang="fr-FR" sz="1400" b="0" dirty="0"/>
              <a:t>St Irénée</a:t>
            </a:r>
            <a:r>
              <a:rPr lang="fr-FR" sz="1400" b="0" baseline="0" dirty="0"/>
              <a:t> dit dans son traité contre les hérésies</a:t>
            </a:r>
            <a:r>
              <a:rPr lang="fr-FR" sz="1400" b="0" dirty="0"/>
              <a:t> (</a:t>
            </a:r>
            <a:r>
              <a:rPr lang="fr-FR" sz="1400" b="0" dirty="0" err="1"/>
              <a:t>hær</a:t>
            </a:r>
            <a:r>
              <a:rPr lang="fr-FR" sz="1400" b="0" dirty="0"/>
              <a:t>. 4, 18, 4-5) </a:t>
            </a:r>
            <a:r>
              <a:rPr lang="fr-FR" sz="1400" b="1" dirty="0"/>
              <a:t>: </a:t>
            </a:r>
          </a:p>
          <a:p>
            <a:pPr marL="0" indent="0" algn="ctr">
              <a:buNone/>
            </a:pPr>
            <a:r>
              <a:rPr lang="fr-FR" sz="1400" i="1" dirty="0"/>
              <a:t>« De même que le pain qui vient de la terre, après avoir reçu l’invocation de Dieu, n’est plus du pain ordinaire, mais eucharistie, constituée de deux choses, l’une terrestre et l’autre céleste, de même nos corps qui participent à l’eucharistie ne sont plus corruptibles, puisqu’ils ont l’espérance de la résurrection. » </a:t>
            </a:r>
          </a:p>
          <a:p>
            <a:pPr algn="l"/>
            <a:endParaRPr lang="fr-FR" sz="1400" b="0" dirty="0"/>
          </a:p>
          <a:p>
            <a:pPr algn="l"/>
            <a:endParaRPr lang="fr-FR" sz="1400" b="0" dirty="0"/>
          </a:p>
          <a:p>
            <a:pPr algn="l"/>
            <a:r>
              <a:rPr lang="fr-FR" sz="1400" b="0" dirty="0"/>
              <a:t>Chant : qui mange ma chair et boit mon sang demeure en moi et moi en lui.(bis)</a:t>
            </a:r>
          </a:p>
          <a:p>
            <a:pPr algn="l"/>
            <a:r>
              <a:rPr lang="fr-FR" sz="1400" b="0" dirty="0"/>
              <a:t>	</a:t>
            </a: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35</a:t>
            </a:fld>
            <a:endParaRPr lang="fr-FR"/>
          </a:p>
        </p:txBody>
      </p:sp>
    </p:spTree>
    <p:extLst>
      <p:ext uri="{BB962C8B-B14F-4D97-AF65-F5344CB8AC3E}">
        <p14:creationId xmlns:p14="http://schemas.microsoft.com/office/powerpoint/2010/main" val="241647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479425"/>
            <a:ext cx="5953125" cy="3349625"/>
          </a:xfrm>
        </p:spPr>
      </p:sp>
      <p:sp>
        <p:nvSpPr>
          <p:cNvPr id="3" name="Espace réservé des commentaires 2"/>
          <p:cNvSpPr>
            <a:spLocks noGrp="1"/>
          </p:cNvSpPr>
          <p:nvPr>
            <p:ph type="body" idx="1"/>
          </p:nvPr>
        </p:nvSpPr>
        <p:spPr>
          <a:xfrm>
            <a:off x="422275" y="4013106"/>
            <a:ext cx="5953125" cy="516847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Chant : </a:t>
            </a:r>
            <a:r>
              <a:rPr lang="fr-FR" sz="1600" b="1" dirty="0">
                <a:solidFill>
                  <a:schemeClr val="tx1"/>
                </a:solidFill>
              </a:rPr>
              <a:t>Notre cité se trouve dans les cieux,</a:t>
            </a:r>
            <a:br>
              <a:rPr lang="fr-FR" sz="1600" b="1" dirty="0">
                <a:solidFill>
                  <a:schemeClr val="tx1"/>
                </a:solidFill>
              </a:rPr>
            </a:br>
            <a:r>
              <a:rPr lang="fr-FR" sz="1600" b="1" dirty="0">
                <a:solidFill>
                  <a:schemeClr val="tx1"/>
                </a:solidFill>
              </a:rPr>
              <a:t>Nous verrons l'épouse de l'Agneau,</a:t>
            </a:r>
            <a:br>
              <a:rPr lang="fr-FR" sz="1600" b="1" dirty="0">
                <a:solidFill>
                  <a:schemeClr val="tx1"/>
                </a:solidFill>
              </a:rPr>
            </a:br>
            <a:r>
              <a:rPr lang="fr-FR" sz="1600" b="1" dirty="0">
                <a:solidFill>
                  <a:schemeClr val="tx1"/>
                </a:solidFill>
              </a:rPr>
              <a:t>Resplendissante de la gloire de Dieu,</a:t>
            </a:r>
            <a:br>
              <a:rPr lang="fr-FR" sz="1600" b="1" dirty="0">
                <a:solidFill>
                  <a:schemeClr val="tx1"/>
                </a:solidFill>
              </a:rPr>
            </a:br>
            <a:r>
              <a:rPr lang="fr-FR" sz="1600" b="1" dirty="0">
                <a:solidFill>
                  <a:schemeClr val="tx1"/>
                </a:solidFill>
              </a:rPr>
              <a:t>Céleste Jérusalem.</a:t>
            </a:r>
            <a:br>
              <a:rPr lang="fr-FR" sz="1600" dirty="0">
                <a:solidFill>
                  <a:schemeClr val="tx1"/>
                </a:solidFill>
              </a:rPr>
            </a:br>
            <a:br>
              <a:rPr lang="fr-FR" sz="1000" dirty="0">
                <a:solidFill>
                  <a:srgbClr val="FFFF00"/>
                </a:solidFill>
              </a:rPr>
            </a:br>
            <a:endParaRPr lang="fr-FR" sz="1000" b="1" dirty="0">
              <a:solidFill>
                <a:srgbClr val="FFFF00"/>
              </a:solidFill>
            </a:endParaRPr>
          </a:p>
          <a:p>
            <a:endParaRPr lang="fr-FR" sz="1600" dirty="0"/>
          </a:p>
          <a:p>
            <a:endParaRPr lang="fr-FR" sz="1600" dirty="0"/>
          </a:p>
          <a:p>
            <a:endParaRPr lang="fr-FR" sz="1600" dirty="0"/>
          </a:p>
          <a:p>
            <a:endParaRPr lang="fr-FR" sz="1600" dirty="0"/>
          </a:p>
          <a:p>
            <a:endParaRPr lang="fr-FR"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4</a:t>
            </a:fld>
            <a:endParaRPr lang="fr-FR"/>
          </a:p>
        </p:txBody>
      </p:sp>
    </p:spTree>
    <p:extLst>
      <p:ext uri="{BB962C8B-B14F-4D97-AF65-F5344CB8AC3E}">
        <p14:creationId xmlns:p14="http://schemas.microsoft.com/office/powerpoint/2010/main" val="1748633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303213"/>
            <a:ext cx="5953125" cy="3349625"/>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a:t>Nous allons donc approfondir </a:t>
            </a:r>
            <a:r>
              <a:rPr lang="fr-FR"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 c’est bien ‘corps et âme’ que nous sommes appelés à voir Dieu</a:t>
            </a:r>
          </a:p>
          <a:p>
            <a:r>
              <a:rPr lang="fr-FR" sz="1400" b="0" dirty="0"/>
              <a:t>Quelques repères pour ce matin : 3 sous-parties</a:t>
            </a:r>
          </a:p>
          <a:p>
            <a:pPr marL="457200" indent="-457200">
              <a:buFontTx/>
              <a:buChar char="-"/>
            </a:pPr>
            <a:r>
              <a:rPr lang="fr-FR" sz="1400" b="1" dirty="0"/>
              <a:t>Nous verrons Dieu corps et âme</a:t>
            </a:r>
          </a:p>
          <a:p>
            <a:pPr marL="457200" indent="-457200">
              <a:buFontTx/>
              <a:buChar char="-"/>
            </a:pPr>
            <a:r>
              <a:rPr lang="fr-FR" sz="1400" b="1" dirty="0"/>
              <a:t>En Marie nous contemplerons ce que nous deviendrons</a:t>
            </a:r>
          </a:p>
          <a:p>
            <a:pPr marL="0" indent="0">
              <a:buFontTx/>
              <a:buNone/>
            </a:pPr>
            <a:r>
              <a:rPr lang="fr-FR" sz="1400" b="1" dirty="0"/>
              <a:t>-          En Jésus nous comprendrons comment nous traverserons la mort pour ressusciter avec Lui</a:t>
            </a:r>
          </a:p>
          <a:p>
            <a:pPr marL="446088" indent="-446088">
              <a:buFontTx/>
              <a:buChar char="-"/>
            </a:pPr>
            <a:endParaRPr lang="fr-FR" sz="1400" b="1" dirty="0"/>
          </a:p>
          <a:p>
            <a:pPr algn="just">
              <a:lnSpc>
                <a:spcPct val="107000"/>
              </a:lnSpc>
              <a:spcAft>
                <a:spcPts val="800"/>
              </a:spcAft>
              <a:tabLst>
                <a:tab pos="6210935" algn="l"/>
              </a:tabLst>
            </a:pPr>
            <a:endParaRPr lang="fr-FR" sz="1400" b="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5</a:t>
            </a:fld>
            <a:endParaRPr lang="fr-FR"/>
          </a:p>
        </p:txBody>
      </p:sp>
    </p:spTree>
    <p:extLst>
      <p:ext uri="{BB962C8B-B14F-4D97-AF65-F5344CB8AC3E}">
        <p14:creationId xmlns:p14="http://schemas.microsoft.com/office/powerpoint/2010/main" val="35473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2113" y="582613"/>
            <a:ext cx="5953125" cy="3349625"/>
          </a:xfrm>
        </p:spPr>
      </p:sp>
      <p:sp>
        <p:nvSpPr>
          <p:cNvPr id="3" name="Espace réservé des commentaires 2"/>
          <p:cNvSpPr>
            <a:spLocks noGrp="1"/>
          </p:cNvSpPr>
          <p:nvPr>
            <p:ph type="body" idx="1"/>
          </p:nvPr>
        </p:nvSpPr>
        <p:spPr>
          <a:xfrm>
            <a:off x="422275" y="4151718"/>
            <a:ext cx="5953124" cy="5436781"/>
          </a:xfrm>
        </p:spPr>
        <p:txBody>
          <a:bodyPr/>
          <a:lstStyle/>
          <a:p>
            <a:pPr algn="just">
              <a:lnSpc>
                <a:spcPct val="107000"/>
              </a:lnSpc>
              <a:spcAft>
                <a:spcPts val="800"/>
              </a:spcAft>
              <a:tabLst>
                <a:tab pos="6116320" algn="l"/>
              </a:tabLst>
            </a:pPr>
            <a:r>
              <a:rPr lang="fr-FR" sz="1800" b="1" dirty="0">
                <a:effectLst/>
                <a:latin typeface="Calibri" panose="020F0502020204030204" pitchFamily="34" charset="0"/>
                <a:ea typeface="Calibri" panose="020F0502020204030204" pitchFamily="34" charset="0"/>
                <a:cs typeface="Calibri" panose="020F0502020204030204" pitchFamily="34" charset="0"/>
              </a:rPr>
              <a:t>Il y a de fait une unité profonde entre l’âme et le corps.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6116320" algn="l"/>
              </a:tabLst>
            </a:pP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corps de certains saints a été retrouvé « intact », ils ont été préservés de la décomposition de leur corps. Ce n’est pas à prendre comme un signe de sainteté mais comme quelque chose que la science ne sait pas expliquer et qu’on peut accueillir comme un indice de l’unité profonde entre l’âme et le corps, </a:t>
            </a:r>
            <a:r>
              <a:rPr lang="fr-FR" sz="1800" kern="1200" dirty="0">
                <a:effectLst/>
                <a:latin typeface="Calibri" panose="020F0502020204030204" pitchFamily="34" charset="0"/>
                <a:ea typeface="Calibri" panose="020F0502020204030204" pitchFamily="34" charset="0"/>
                <a:cs typeface="Calibri" panose="020F0502020204030204" pitchFamily="34" charset="0"/>
              </a:rPr>
              <a:t>un signe de la destinée du corps à ne pas rester prisonniers de la corruption de la mort.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L'une des plus célèbres mystiques atteintes par cet étrange phénomène est Bernadette Soubirous. Décédée en 1879 à Nevers à l'âge de trente-cinq ans, elle sera exhumée à trois reprises pour les besoins du procès en canonisation. Les trois fois son corps sera retrouvé intact, avant qu’il ne repose dans une châsse de verre et de bronze dans la chapelle de l'Espace Bernadette à Nevers.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Saint Cyrille, évêque de Jérusalem, écrivait au IVe siècle : </a:t>
            </a:r>
            <a:r>
              <a:rPr lang="fr-FR"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Même lorsque l’âme s’est enfuie, sa vertu et sa sainteté imprègnent encore le corps qui l’a hébergée.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defTabSz="924641">
              <a:defRPr/>
            </a:pPr>
            <a:endParaRPr lang="fr-FR" sz="1400" dirty="0"/>
          </a:p>
        </p:txBody>
      </p:sp>
      <p:sp>
        <p:nvSpPr>
          <p:cNvPr id="4" name="Espace réservé du numéro de diapositive 3"/>
          <p:cNvSpPr>
            <a:spLocks noGrp="1"/>
          </p:cNvSpPr>
          <p:nvPr>
            <p:ph type="sldNum" sz="quarter" idx="10"/>
          </p:nvPr>
        </p:nvSpPr>
        <p:spPr/>
        <p:txBody>
          <a:bodyPr/>
          <a:lstStyle/>
          <a:p>
            <a:fld id="{B3884A0C-0B1B-455F-8220-7EC053ED0A99}" type="slidenum">
              <a:rPr lang="fr-FR" smtClean="0"/>
              <a:pPr/>
              <a:t>6</a:t>
            </a:fld>
            <a:endParaRPr lang="fr-FR"/>
          </a:p>
        </p:txBody>
      </p:sp>
    </p:spTree>
    <p:extLst>
      <p:ext uri="{BB962C8B-B14F-4D97-AF65-F5344CB8AC3E}">
        <p14:creationId xmlns:p14="http://schemas.microsoft.com/office/powerpoint/2010/main" val="2361056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a:xfrm>
            <a:off x="422274" y="4312738"/>
            <a:ext cx="5953125" cy="5115846"/>
          </a:xfrm>
        </p:spPr>
        <p:txBody>
          <a:bodyPr/>
          <a:lstStyle/>
          <a:p>
            <a:pPr marL="0" indent="0" algn="l">
              <a:buNone/>
            </a:pPr>
            <a:r>
              <a:rPr lang="fr-FR" sz="1400" b="1" dirty="0">
                <a:ea typeface="Calibri" panose="020F0502020204030204" pitchFamily="34" charset="0"/>
                <a:cs typeface="Times New Roman" panose="02020603050405020304" pitchFamily="18" charset="0"/>
              </a:rPr>
              <a:t>Mais pourquoi cette séparation de l’âme et</a:t>
            </a:r>
            <a:r>
              <a:rPr lang="fr-FR" sz="1400" b="1" baseline="0" dirty="0">
                <a:ea typeface="Calibri" panose="020F0502020204030204" pitchFamily="34" charset="0"/>
                <a:cs typeface="Times New Roman" panose="02020603050405020304" pitchFamily="18" charset="0"/>
              </a:rPr>
              <a:t> </a:t>
            </a:r>
            <a:r>
              <a:rPr lang="fr-FR" sz="1400" b="1" dirty="0">
                <a:ea typeface="Calibri" panose="020F0502020204030204" pitchFamily="34" charset="0"/>
                <a:cs typeface="Times New Roman" panose="02020603050405020304" pitchFamily="18" charset="0"/>
              </a:rPr>
              <a:t>du corps, </a:t>
            </a:r>
            <a:r>
              <a:rPr lang="fr-FR" sz="1400" b="0" dirty="0">
                <a:ea typeface="Calibri" panose="020F0502020204030204" pitchFamily="34" charset="0"/>
                <a:cs typeface="Times New Roman" panose="02020603050405020304" pitchFamily="18" charset="0"/>
              </a:rPr>
              <a:t>responsable de la décomposition de notre</a:t>
            </a:r>
            <a:r>
              <a:rPr lang="fr-FR" sz="1400" b="0" baseline="0" dirty="0">
                <a:ea typeface="Calibri" panose="020F0502020204030204" pitchFamily="34" charset="0"/>
                <a:cs typeface="Times New Roman" panose="02020603050405020304" pitchFamily="18" charset="0"/>
              </a:rPr>
              <a:t> corps mortel, ce corps dont saint Paul dit </a:t>
            </a:r>
            <a:r>
              <a:rPr lang="fr-FR" sz="1400" b="0" i="1" baseline="0" dirty="0">
                <a:ea typeface="Calibri" panose="020F0502020204030204" pitchFamily="34" charset="0"/>
                <a:cs typeface="Times New Roman" panose="02020603050405020304" pitchFamily="18" charset="0"/>
              </a:rPr>
              <a:t>: </a:t>
            </a:r>
            <a:r>
              <a:rPr lang="fr-FR" sz="1400" b="0" i="1" strike="noStrike" baseline="0" dirty="0">
                <a:ea typeface="Calibri" panose="020F0502020204030204" pitchFamily="34" charset="0"/>
                <a:cs typeface="Times New Roman" panose="02020603050405020304" pitchFamily="18" charset="0"/>
              </a:rPr>
              <a:t>« le corps qui est notre demeure sur la terre »…</a:t>
            </a:r>
            <a:r>
              <a:rPr lang="fr-FR" sz="1400" b="0" strike="noStrike" baseline="0" dirty="0">
                <a:ea typeface="Calibri" panose="020F0502020204030204" pitchFamily="34" charset="0"/>
                <a:cs typeface="Times New Roman" panose="02020603050405020304" pitchFamily="18" charset="0"/>
              </a:rPr>
              <a:t>2 Co 5,1</a:t>
            </a:r>
            <a:endParaRPr lang="fr-FR" sz="1400" b="0" strike="noStrike" dirty="0">
              <a:ea typeface="Calibri" panose="020F0502020204030204" pitchFamily="34" charset="0"/>
              <a:cs typeface="Times New Roman" panose="02020603050405020304" pitchFamily="18" charset="0"/>
            </a:endParaRPr>
          </a:p>
          <a:p>
            <a:pPr marL="0" indent="0" algn="l">
              <a:buNone/>
            </a:pPr>
            <a:r>
              <a:rPr lang="fr-FR" sz="1400" b="0" dirty="0">
                <a:ea typeface="Calibri" panose="020F0502020204030204" pitchFamily="34" charset="0"/>
                <a:cs typeface="Times New Roman" panose="02020603050405020304" pitchFamily="18" charset="0"/>
              </a:rPr>
              <a:t>Dans le plan primitif de Dieu, la mort n’existait pas !</a:t>
            </a:r>
          </a:p>
          <a:p>
            <a:pPr marL="0" indent="0" algn="l">
              <a:buNone/>
            </a:pPr>
            <a:r>
              <a:rPr lang="fr-FR" sz="1400" b="0" dirty="0"/>
              <a:t>Nous devions passer sans douleur de la vie, à l’éternité ; c’est ce qui est arrivé à la sainte Vierge… </a:t>
            </a:r>
          </a:p>
          <a:p>
            <a:pPr marL="0" indent="0" algn="l">
              <a:buNone/>
            </a:pPr>
            <a:endParaRPr lang="fr-FR" sz="1400" b="0" dirty="0"/>
          </a:p>
          <a:p>
            <a:pPr marL="0" indent="0" algn="l">
              <a:buNone/>
            </a:pPr>
            <a:r>
              <a:rPr lang="fr-FR" sz="1400" b="0" i="1" dirty="0"/>
              <a:t>CLIQUER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t>Cette séparation est une conséquence du péché originel,</a:t>
            </a:r>
            <a:r>
              <a:rPr lang="fr-FR" sz="1400" b="1" kern="100" dirty="0">
                <a:effectLst/>
                <a:latin typeface="Comic Sans MS" panose="030F0702030302020204" pitchFamily="66" charset="0"/>
                <a:ea typeface="Calibri" panose="020F0502020204030204" pitchFamily="34" charset="0"/>
                <a:cs typeface="Times New Roman" panose="02020603050405020304" pitchFamily="18" charset="0"/>
              </a:rPr>
              <a:t> Le choix d’Adam et Eve de se passer de Dieu.</a:t>
            </a:r>
          </a:p>
          <a:p>
            <a:pPr marL="0" indent="0" algn="l">
              <a:buNone/>
            </a:pPr>
            <a:r>
              <a:rPr lang="fr-FR" sz="1400" b="0" dirty="0"/>
              <a:t>nous avons perdu la clé de lecture… d’où la douleur et le combat jusqu’au lâché prise du  passage final qui lui, n’est pas douloureux.</a:t>
            </a:r>
          </a:p>
          <a:p>
            <a:pPr marL="0" indent="0" algn="l">
              <a:buFont typeface="Arial" panose="020B0604020202020204" pitchFamily="34" charset="0"/>
              <a:buNone/>
            </a:pPr>
            <a:endParaRPr lang="fr-FR" sz="1400" b="0" dirty="0"/>
          </a:p>
          <a:p>
            <a:pPr marL="0" indent="0" algn="l">
              <a:buFont typeface="Arial" panose="020B0604020202020204" pitchFamily="34" charset="0"/>
              <a:buNone/>
            </a:pPr>
            <a:r>
              <a:rPr lang="fr-FR" sz="1400" b="0" dirty="0"/>
              <a:t>Par</a:t>
            </a:r>
            <a:r>
              <a:rPr lang="fr-FR" sz="1400" b="0" baseline="0" dirty="0"/>
              <a:t> rapport à la séparation de l’âme et du corps,</a:t>
            </a:r>
            <a:r>
              <a:rPr lang="fr-FR" sz="1400" b="0" dirty="0"/>
              <a:t> saint Paul nous invite à garder l’espérance </a:t>
            </a:r>
            <a:r>
              <a:rPr lang="fr-FR" sz="1400" b="0" baseline="0" dirty="0"/>
              <a:t>dans sa deuxième lettre aux Corinthiens au chapitre 5,(1-2, 6 et 8) </a:t>
            </a:r>
            <a:r>
              <a:rPr lang="fr-FR" sz="1400" b="0" i="0" kern="1200" cap="none" baseline="0" dirty="0">
                <a:effectLst/>
              </a:rPr>
              <a:t>il dit </a:t>
            </a:r>
            <a:r>
              <a:rPr lang="fr-FR" sz="1400" b="0" i="0" kern="1200" cap="all" baseline="0" dirty="0">
                <a:effectLst/>
              </a:rPr>
              <a:t>:</a:t>
            </a:r>
            <a:endParaRPr lang="fr-FR" sz="1400" b="0" i="0" kern="1200" cap="all" dirty="0">
              <a:effectLst/>
            </a:endParaRPr>
          </a:p>
          <a:p>
            <a:r>
              <a:rPr lang="fr-FR" sz="1400" b="0" i="1" kern="1200" dirty="0">
                <a:effectLst/>
              </a:rPr>
              <a:t>« Nous le savons, en effet, même si notre corps, cette tente qui est notre demeure sur la terre</a:t>
            </a:r>
            <a:r>
              <a:rPr lang="fr-FR" sz="1400" b="0" i="1" kern="1200" baseline="0" dirty="0">
                <a:effectLst/>
              </a:rPr>
              <a:t> </a:t>
            </a:r>
            <a:r>
              <a:rPr lang="fr-FR" sz="1400" b="0" i="1" kern="1200" dirty="0">
                <a:effectLst/>
              </a:rPr>
              <a:t>est détruit, nous avons un édifice construit par Dieu, une demeure éternelle dans les cieux qui n’est pas l’œuvre des hommes. En effet, actuellement nous gémissons dans l’ardent désir de revêtir notre demeure céleste par-dessus l’autre,</a:t>
            </a:r>
            <a:r>
              <a:rPr lang="fr-FR" sz="1400" b="0" i="1" kern="1200" baseline="0" dirty="0">
                <a:effectLst/>
              </a:rPr>
              <a:t> </a:t>
            </a:r>
            <a:r>
              <a:rPr lang="fr-FR" sz="1400" b="0" i="1" kern="1200" dirty="0">
                <a:effectLst/>
              </a:rPr>
              <a:t>…</a:t>
            </a:r>
          </a:p>
          <a:p>
            <a:endParaRPr lang="fr-FR" sz="1400" b="0" i="1" kern="120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400" dirty="0"/>
              <a:t>Nous voyons bien dans cette parole, que nous aimerions revêtir le vêtement céleste directement sur l’ancien vêtement ! Eh non, il va nous falloir mourir ! </a:t>
            </a:r>
          </a:p>
          <a:p>
            <a:pPr marL="0" indent="0" algn="l">
              <a:buFont typeface="Arial" panose="020B0604020202020204" pitchFamily="34" charset="0"/>
              <a:buNone/>
            </a:pPr>
            <a:endParaRPr lang="fr-FR" sz="1400" dirty="0"/>
          </a:p>
          <a:p>
            <a:r>
              <a:rPr lang="fr-FR" sz="1400" kern="1200" dirty="0">
                <a:effectLst/>
              </a:rPr>
              <a:t> </a:t>
            </a:r>
          </a:p>
          <a:p>
            <a:pPr algn="l"/>
            <a:endParaRPr lang="fr-FR" sz="1400" dirty="0"/>
          </a:p>
        </p:txBody>
      </p:sp>
      <p:sp>
        <p:nvSpPr>
          <p:cNvPr id="4" name="Espace réservé du numéro de diapositive 3"/>
          <p:cNvSpPr>
            <a:spLocks noGrp="1"/>
          </p:cNvSpPr>
          <p:nvPr>
            <p:ph type="sldNum" sz="quarter" idx="10"/>
          </p:nvPr>
        </p:nvSpPr>
        <p:spPr/>
        <p:txBody>
          <a:bodyPr/>
          <a:lstStyle/>
          <a:p>
            <a:fld id="{B3884A0C-0B1B-455F-8220-7EC053ED0A99}" type="slidenum">
              <a:rPr lang="fr-FR" smtClean="0"/>
              <a:pPr/>
              <a:t>7</a:t>
            </a:fld>
            <a:endParaRPr lang="fr-FR"/>
          </a:p>
        </p:txBody>
      </p:sp>
    </p:spTree>
    <p:extLst>
      <p:ext uri="{BB962C8B-B14F-4D97-AF65-F5344CB8AC3E}">
        <p14:creationId xmlns:p14="http://schemas.microsoft.com/office/powerpoint/2010/main" val="1793716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350838"/>
            <a:ext cx="5953125" cy="3349625"/>
          </a:xfrm>
        </p:spPr>
      </p:sp>
      <p:sp>
        <p:nvSpPr>
          <p:cNvPr id="3" name="Espace réservé des commentaires 2"/>
          <p:cNvSpPr>
            <a:spLocks noGrp="1"/>
          </p:cNvSpPr>
          <p:nvPr>
            <p:ph type="body" idx="1"/>
          </p:nvPr>
        </p:nvSpPr>
        <p:spPr>
          <a:xfrm>
            <a:off x="422274" y="3935365"/>
            <a:ext cx="5953125" cy="5339264"/>
          </a:xfrm>
        </p:spPr>
        <p:txBody>
          <a:bodyPr/>
          <a:lstStyle/>
          <a:p>
            <a:pPr marR="254635">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Nous verrons Dieu corps et âme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R="254635">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Pour comprendre que nous ressusciterons entièrement, il nous faut comprendre en profondeur qui nous sommes, et rappeler que dans l’anthropologie chrétienne, ce</a:t>
            </a:r>
            <a:r>
              <a:rPr lang="fr-FR" sz="1800" dirty="0">
                <a:effectLst/>
                <a:latin typeface="Calibri" panose="020F0502020204030204" pitchFamily="34" charset="0"/>
                <a:ea typeface="Calibri" panose="020F0502020204030204" pitchFamily="34" charset="0"/>
                <a:cs typeface="Calibri" panose="020F0502020204030204" pitchFamily="34" charset="0"/>
              </a:rPr>
              <a:t> n’est pas le corps qui porte l’âme, c’est l’âme qui porte le corps.</a:t>
            </a:r>
            <a:br>
              <a:rPr lang="fr-FR" sz="1800" dirty="0">
                <a:effectLst/>
                <a:latin typeface="Calibri" panose="020F0502020204030204" pitchFamily="34" charset="0"/>
                <a:ea typeface="Calibri" panose="020F0502020204030204" pitchFamily="34" charset="0"/>
                <a:cs typeface="Calibri" panose="020F0502020204030204" pitchFamily="34" charset="0"/>
              </a:rPr>
            </a:b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B3884A0C-0B1B-455F-8220-7EC053ED0A99}" type="slidenum">
              <a:rPr lang="fr-FR" smtClean="0"/>
              <a:t>8</a:t>
            </a:fld>
            <a:endParaRPr lang="fr-FR"/>
          </a:p>
        </p:txBody>
      </p:sp>
    </p:spTree>
    <p:extLst>
      <p:ext uri="{BB962C8B-B14F-4D97-AF65-F5344CB8AC3E}">
        <p14:creationId xmlns:p14="http://schemas.microsoft.com/office/powerpoint/2010/main" val="3795312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25500" y="355600"/>
            <a:ext cx="5145088" cy="2894013"/>
          </a:xfrm>
        </p:spPr>
      </p:sp>
      <p:sp>
        <p:nvSpPr>
          <p:cNvPr id="3" name="Espace réservé des commentaires 2"/>
          <p:cNvSpPr>
            <a:spLocks noGrp="1"/>
          </p:cNvSpPr>
          <p:nvPr>
            <p:ph type="body" idx="1"/>
          </p:nvPr>
        </p:nvSpPr>
        <p:spPr>
          <a:xfrm>
            <a:off x="370145" y="3455973"/>
            <a:ext cx="6055798" cy="6175390"/>
          </a:xfrm>
        </p:spPr>
        <p:txBody>
          <a:bodyPr/>
          <a:lstStyle/>
          <a:p>
            <a:pPr>
              <a:lnSpc>
                <a:spcPct val="107000"/>
              </a:lnSpc>
              <a:spcAft>
                <a:spcPts val="800"/>
              </a:spcAft>
            </a:pPr>
            <a:r>
              <a:rPr lang="fr-FR"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Sur terre, « </a:t>
            </a:r>
            <a:r>
              <a:rPr lang="fr-FR"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c’est l’unité du corps et de l’âme qui constitue l’homme en tant que personne </a:t>
            </a:r>
            <a:r>
              <a:rPr lang="fr-FR"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br>
              <a:rPr lang="fr-FR"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fr-F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Dans l’Au-delà de la mort, le défunt reste lui-même : il a perdu ce </a:t>
            </a:r>
            <a:r>
              <a:rPr lang="fr-FR"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corps-ci</a:t>
            </a:r>
            <a:r>
              <a:rPr lang="fr-F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et il est dans l’attente d’un corps glorieux, mais il reste une personne.</a:t>
            </a:r>
            <a:br>
              <a:rPr lang="fr-F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br>
            <a:r>
              <a:rPr lang="fr-FR" sz="1800" kern="1200" dirty="0">
                <a:effectLst/>
                <a:latin typeface="Calibri" panose="020F0502020204030204" pitchFamily="34" charset="0"/>
                <a:ea typeface="Calibri" panose="020F0502020204030204" pitchFamily="34" charset="0"/>
                <a:cs typeface="Calibri" panose="020F0502020204030204" pitchFamily="34" charset="0"/>
              </a:rPr>
              <a:t>Par exemple, La petite Thérèse au ciel est une personne ! Puisqu’elle passe son temps à faire du bien sur la terre : elle a donc un agir personnel.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Comment cela peut-il être ? Parce que, en notre âme, est contenu tout ce qui fait notre personne, y compris nos caractéristiques physiques ! On peut donc dire que l’âme restera ordonnée à son corps, dans un rapport qui échappe à notre expérience. Nous nous reconnaîtrons sans aucune difficulté.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kern="1200" dirty="0">
              <a:solidFill>
                <a:srgbClr val="183C5C"/>
              </a:solidFill>
              <a:effectLst/>
            </a:endParaRPr>
          </a:p>
          <a:p>
            <a:r>
              <a:rPr lang="fr-FR" i="1" kern="1200" dirty="0">
                <a:solidFill>
                  <a:srgbClr val="183C5C"/>
                </a:solidFill>
                <a:effectLst/>
              </a:rPr>
              <a:t>CLIQUER</a:t>
            </a:r>
          </a:p>
          <a:p>
            <a:r>
              <a:rPr lang="fr-FR" kern="1200" dirty="0">
                <a:solidFill>
                  <a:srgbClr val="183C5C"/>
                </a:solidFill>
                <a:effectLst/>
              </a:rPr>
              <a:t>Même si les âmes au ciel sont déjà dans la vision béatifique, </a:t>
            </a:r>
            <a:r>
              <a:rPr lang="fr-FR" b="1" kern="1200" dirty="0">
                <a:solidFill>
                  <a:srgbClr val="183C5C"/>
                </a:solidFill>
                <a:effectLst/>
              </a:rPr>
              <a:t> « je ne gouterai à la plénitude de ma destinée en Dieu qu’avec mon âme et mon corps. » </a:t>
            </a:r>
            <a:r>
              <a:rPr lang="fr-FR" kern="1200" dirty="0">
                <a:solidFill>
                  <a:srgbClr val="183C5C"/>
                </a:solidFill>
                <a:effectLst/>
              </a:rPr>
              <a:t>au moment de la résurrection des corps.</a:t>
            </a:r>
          </a:p>
          <a:p>
            <a:endParaRPr lang="fr-FR" kern="1200" dirty="0">
              <a:solidFill>
                <a:srgbClr val="183C5C"/>
              </a:solidFill>
              <a:effectLst/>
            </a:endParaRPr>
          </a:p>
          <a:p>
            <a:endParaRPr lang="fr-FR" kern="1200" dirty="0">
              <a:solidFill>
                <a:srgbClr val="183C5C"/>
              </a:solidFill>
              <a:effectLst/>
            </a:endParaRPr>
          </a:p>
        </p:txBody>
      </p:sp>
      <p:sp>
        <p:nvSpPr>
          <p:cNvPr id="4" name="Espace réservé du numéro de diapositive 3"/>
          <p:cNvSpPr>
            <a:spLocks noGrp="1"/>
          </p:cNvSpPr>
          <p:nvPr>
            <p:ph type="sldNum" sz="quarter" idx="10"/>
          </p:nvPr>
        </p:nvSpPr>
        <p:spPr/>
        <p:txBody>
          <a:bodyPr/>
          <a:lstStyle/>
          <a:p>
            <a:fld id="{B3884A0C-0B1B-455F-8220-7EC053ED0A99}" type="slidenum">
              <a:rPr lang="fr-FR" smtClean="0"/>
              <a:pPr/>
              <a:t>9</a:t>
            </a:fld>
            <a:endParaRPr lang="fr-FR"/>
          </a:p>
        </p:txBody>
      </p:sp>
    </p:spTree>
    <p:extLst>
      <p:ext uri="{BB962C8B-B14F-4D97-AF65-F5344CB8AC3E}">
        <p14:creationId xmlns:p14="http://schemas.microsoft.com/office/powerpoint/2010/main" val="2362253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FB334782-06E9-425A-A0D6-A6D92F504DE6}" type="datetimeFigureOut">
              <a:rPr lang="fr-FR" smtClean="0"/>
              <a:pPr/>
              <a:t>21/06/2024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5BDA80D-915C-461C-8914-10E64E1A17A2}" type="slidenum">
              <a:rPr lang="fr-FR" smtClean="0"/>
              <a:pPr/>
              <a:t>‹N°›</a:t>
            </a:fld>
            <a:endParaRPr lang="fr-FR"/>
          </a:p>
        </p:txBody>
      </p:sp>
    </p:spTree>
    <p:extLst>
      <p:ext uri="{BB962C8B-B14F-4D97-AF65-F5344CB8AC3E}">
        <p14:creationId xmlns:p14="http://schemas.microsoft.com/office/powerpoint/2010/main" val="645447476"/>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B334782-06E9-425A-A0D6-A6D92F504DE6}" type="datetimeFigureOut">
              <a:rPr lang="fr-FR" smtClean="0"/>
              <a:pPr/>
              <a:t>21/06/2024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5BDA80D-915C-461C-8914-10E64E1A17A2}" type="slidenum">
              <a:rPr lang="fr-FR" smtClean="0"/>
              <a:pPr/>
              <a:t>‹N°›</a:t>
            </a:fld>
            <a:endParaRPr lang="fr-FR"/>
          </a:p>
        </p:txBody>
      </p:sp>
    </p:spTree>
    <p:extLst>
      <p:ext uri="{BB962C8B-B14F-4D97-AF65-F5344CB8AC3E}">
        <p14:creationId xmlns:p14="http://schemas.microsoft.com/office/powerpoint/2010/main" val="3560837290"/>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B334782-06E9-425A-A0D6-A6D92F504DE6}" type="datetimeFigureOut">
              <a:rPr lang="fr-FR" smtClean="0"/>
              <a:pPr/>
              <a:t>21/06/2024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5BDA80D-915C-461C-8914-10E64E1A17A2}" type="slidenum">
              <a:rPr lang="fr-FR" smtClean="0"/>
              <a:pPr/>
              <a:t>‹N°›</a:t>
            </a:fld>
            <a:endParaRPr lang="fr-FR"/>
          </a:p>
        </p:txBody>
      </p:sp>
    </p:spTree>
    <p:extLst>
      <p:ext uri="{BB962C8B-B14F-4D97-AF65-F5344CB8AC3E}">
        <p14:creationId xmlns:p14="http://schemas.microsoft.com/office/powerpoint/2010/main" val="3844627937"/>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B334782-06E9-425A-A0D6-A6D92F504DE6}" type="datetimeFigureOut">
              <a:rPr lang="fr-FR" smtClean="0"/>
              <a:pPr/>
              <a:t>21/06/2024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5BDA80D-915C-461C-8914-10E64E1A17A2}" type="slidenum">
              <a:rPr lang="fr-FR" smtClean="0"/>
              <a:pPr/>
              <a:t>‹N°›</a:t>
            </a:fld>
            <a:endParaRPr lang="fr-FR"/>
          </a:p>
        </p:txBody>
      </p:sp>
    </p:spTree>
    <p:extLst>
      <p:ext uri="{BB962C8B-B14F-4D97-AF65-F5344CB8AC3E}">
        <p14:creationId xmlns:p14="http://schemas.microsoft.com/office/powerpoint/2010/main" val="576593116"/>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B334782-06E9-425A-A0D6-A6D92F504DE6}" type="datetimeFigureOut">
              <a:rPr lang="fr-FR" smtClean="0"/>
              <a:pPr/>
              <a:t>21/06/2024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5BDA80D-915C-461C-8914-10E64E1A17A2}" type="slidenum">
              <a:rPr lang="fr-FR" smtClean="0"/>
              <a:pPr/>
              <a:t>‹N°›</a:t>
            </a:fld>
            <a:endParaRPr lang="fr-FR"/>
          </a:p>
        </p:txBody>
      </p:sp>
    </p:spTree>
    <p:extLst>
      <p:ext uri="{BB962C8B-B14F-4D97-AF65-F5344CB8AC3E}">
        <p14:creationId xmlns:p14="http://schemas.microsoft.com/office/powerpoint/2010/main" val="1780983728"/>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B334782-06E9-425A-A0D6-A6D92F504DE6}" type="datetimeFigureOut">
              <a:rPr lang="fr-FR" smtClean="0"/>
              <a:pPr/>
              <a:t>21/06/2024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5BDA80D-915C-461C-8914-10E64E1A17A2}" type="slidenum">
              <a:rPr lang="fr-FR" smtClean="0"/>
              <a:pPr/>
              <a:t>‹N°›</a:t>
            </a:fld>
            <a:endParaRPr lang="fr-FR"/>
          </a:p>
        </p:txBody>
      </p:sp>
    </p:spTree>
    <p:extLst>
      <p:ext uri="{BB962C8B-B14F-4D97-AF65-F5344CB8AC3E}">
        <p14:creationId xmlns:p14="http://schemas.microsoft.com/office/powerpoint/2010/main" val="1247926169"/>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B334782-06E9-425A-A0D6-A6D92F504DE6}" type="datetimeFigureOut">
              <a:rPr lang="fr-FR" smtClean="0"/>
              <a:pPr/>
              <a:t>21/06/2024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5BDA80D-915C-461C-8914-10E64E1A17A2}" type="slidenum">
              <a:rPr lang="fr-FR" smtClean="0"/>
              <a:pPr/>
              <a:t>‹N°›</a:t>
            </a:fld>
            <a:endParaRPr lang="fr-FR"/>
          </a:p>
        </p:txBody>
      </p:sp>
    </p:spTree>
    <p:extLst>
      <p:ext uri="{BB962C8B-B14F-4D97-AF65-F5344CB8AC3E}">
        <p14:creationId xmlns:p14="http://schemas.microsoft.com/office/powerpoint/2010/main" val="1800788126"/>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B334782-06E9-425A-A0D6-A6D92F504DE6}" type="datetimeFigureOut">
              <a:rPr lang="fr-FR" smtClean="0"/>
              <a:pPr/>
              <a:t>21/06/2024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5BDA80D-915C-461C-8914-10E64E1A17A2}" type="slidenum">
              <a:rPr lang="fr-FR" smtClean="0"/>
              <a:pPr/>
              <a:t>‹N°›</a:t>
            </a:fld>
            <a:endParaRPr lang="fr-FR"/>
          </a:p>
        </p:txBody>
      </p:sp>
    </p:spTree>
    <p:extLst>
      <p:ext uri="{BB962C8B-B14F-4D97-AF65-F5344CB8AC3E}">
        <p14:creationId xmlns:p14="http://schemas.microsoft.com/office/powerpoint/2010/main" val="693615754"/>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B334782-06E9-425A-A0D6-A6D92F504DE6}" type="datetimeFigureOut">
              <a:rPr lang="fr-FR" smtClean="0"/>
              <a:pPr/>
              <a:t>21/06/2024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5BDA80D-915C-461C-8914-10E64E1A17A2}" type="slidenum">
              <a:rPr lang="fr-FR" smtClean="0"/>
              <a:pPr/>
              <a:t>‹N°›</a:t>
            </a:fld>
            <a:endParaRPr lang="fr-FR"/>
          </a:p>
        </p:txBody>
      </p:sp>
    </p:spTree>
    <p:extLst>
      <p:ext uri="{BB962C8B-B14F-4D97-AF65-F5344CB8AC3E}">
        <p14:creationId xmlns:p14="http://schemas.microsoft.com/office/powerpoint/2010/main" val="353294681"/>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B334782-06E9-425A-A0D6-A6D92F504DE6}" type="datetimeFigureOut">
              <a:rPr lang="fr-FR" smtClean="0"/>
              <a:pPr/>
              <a:t>21/06/2024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5BDA80D-915C-461C-8914-10E64E1A17A2}" type="slidenum">
              <a:rPr lang="fr-FR" smtClean="0"/>
              <a:pPr/>
              <a:t>‹N°›</a:t>
            </a:fld>
            <a:endParaRPr lang="fr-FR"/>
          </a:p>
        </p:txBody>
      </p:sp>
    </p:spTree>
    <p:extLst>
      <p:ext uri="{BB962C8B-B14F-4D97-AF65-F5344CB8AC3E}">
        <p14:creationId xmlns:p14="http://schemas.microsoft.com/office/powerpoint/2010/main" val="533127640"/>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B334782-06E9-425A-A0D6-A6D92F504DE6}" type="datetimeFigureOut">
              <a:rPr lang="fr-FR" smtClean="0"/>
              <a:pPr/>
              <a:t>21/06/2024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5BDA80D-915C-461C-8914-10E64E1A17A2}" type="slidenum">
              <a:rPr lang="fr-FR" smtClean="0"/>
              <a:pPr/>
              <a:t>‹N°›</a:t>
            </a:fld>
            <a:endParaRPr lang="fr-FR"/>
          </a:p>
        </p:txBody>
      </p:sp>
    </p:spTree>
    <p:extLst>
      <p:ext uri="{BB962C8B-B14F-4D97-AF65-F5344CB8AC3E}">
        <p14:creationId xmlns:p14="http://schemas.microsoft.com/office/powerpoint/2010/main" val="1301041122"/>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9BFAB"/>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334782-06E9-425A-A0D6-A6D92F504DE6}" type="datetimeFigureOut">
              <a:rPr lang="fr-FR" smtClean="0"/>
              <a:pPr/>
              <a:t>21/06/2024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DA80D-915C-461C-8914-10E64E1A17A2}" type="slidenum">
              <a:rPr lang="fr-FR" smtClean="0"/>
              <a:pPr/>
              <a:t>‹N°›</a:t>
            </a:fld>
            <a:endParaRPr lang="fr-FR"/>
          </a:p>
        </p:txBody>
      </p:sp>
    </p:spTree>
    <p:extLst>
      <p:ext uri="{BB962C8B-B14F-4D97-AF65-F5344CB8AC3E}">
        <p14:creationId xmlns:p14="http://schemas.microsoft.com/office/powerpoint/2010/main" val="333350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cid:311043de-0a13-4ccb-960a-3a29da0070e2@eurprd06.prod.outlook.com" TargetMode="Externa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0572" y="19905"/>
            <a:ext cx="12171428" cy="6838095"/>
          </a:xfrm>
          <a:prstGeom prst="rect">
            <a:avLst/>
          </a:prstGeom>
        </p:spPr>
      </p:pic>
      <p:sp>
        <p:nvSpPr>
          <p:cNvPr id="6" name="Rectangle à coins arrondis 5"/>
          <p:cNvSpPr/>
          <p:nvPr/>
        </p:nvSpPr>
        <p:spPr>
          <a:xfrm>
            <a:off x="6206337" y="604631"/>
            <a:ext cx="6082748" cy="63742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b="1" dirty="0">
              <a:solidFill>
                <a:srgbClr val="46F4EC"/>
              </a:solidFill>
            </a:endParaRPr>
          </a:p>
          <a:p>
            <a:pPr algn="ctr"/>
            <a:r>
              <a:rPr lang="fr-FR" sz="2800" b="1" dirty="0">
                <a:solidFill>
                  <a:srgbClr val="46F4EC"/>
                </a:solidFill>
              </a:rPr>
              <a:t> </a:t>
            </a:r>
          </a:p>
          <a:p>
            <a:pPr algn="ctr"/>
            <a:br>
              <a:rPr lang="fr-FR" sz="3200" b="1" dirty="0">
                <a:solidFill>
                  <a:srgbClr val="46F4EC"/>
                </a:solidFill>
              </a:rPr>
            </a:br>
            <a:endParaRPr lang="fr-FR" sz="3200" b="1" dirty="0">
              <a:solidFill>
                <a:srgbClr val="46F4EC"/>
              </a:solidFill>
            </a:endParaRPr>
          </a:p>
        </p:txBody>
      </p:sp>
      <p:sp>
        <p:nvSpPr>
          <p:cNvPr id="7" name="Rectangle à coins arrondis 6"/>
          <p:cNvSpPr/>
          <p:nvPr/>
        </p:nvSpPr>
        <p:spPr>
          <a:xfrm>
            <a:off x="272371" y="885551"/>
            <a:ext cx="11667830" cy="63742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600" b="1" dirty="0">
                <a:solidFill>
                  <a:schemeClr val="tx1"/>
                </a:solidFill>
              </a:rPr>
              <a:t>L’Au-delà</a:t>
            </a:r>
            <a:br>
              <a:rPr lang="fr-FR" sz="9600" dirty="0">
                <a:solidFill>
                  <a:srgbClr val="FFFF00"/>
                </a:solidFill>
              </a:rPr>
            </a:br>
            <a:endParaRPr lang="fr-FR" sz="9600" b="1" dirty="0">
              <a:solidFill>
                <a:srgbClr val="FFFF00"/>
              </a:solidFill>
            </a:endParaRPr>
          </a:p>
        </p:txBody>
      </p:sp>
    </p:spTree>
    <p:extLst>
      <p:ext uri="{BB962C8B-B14F-4D97-AF65-F5344CB8AC3E}">
        <p14:creationId xmlns:p14="http://schemas.microsoft.com/office/powerpoint/2010/main" val="2217512998"/>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anim calcmode="lin" valueType="num">
                                      <p:cBhvr>
                                        <p:cTn id="8" dur="5000" fill="hold"/>
                                        <p:tgtEl>
                                          <p:spTgt spid="7"/>
                                        </p:tgtEl>
                                        <p:attrNameLst>
                                          <p:attrName>ppt_x</p:attrName>
                                        </p:attrNameLst>
                                      </p:cBhvr>
                                      <p:tavLst>
                                        <p:tav tm="0">
                                          <p:val>
                                            <p:strVal val="#ppt_x"/>
                                          </p:val>
                                        </p:tav>
                                        <p:tav tm="100000">
                                          <p:val>
                                            <p:strVal val="#ppt_x"/>
                                          </p:val>
                                        </p:tav>
                                      </p:tavLst>
                                    </p:anim>
                                    <p:anim calcmode="lin" valueType="num">
                                      <p:cBhvr>
                                        <p:cTn id="9"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6738" y="1440873"/>
            <a:ext cx="11956648" cy="392159"/>
          </a:xfrm>
          <a:prstGeom prst="rect">
            <a:avLst/>
          </a:prstGeom>
        </p:spPr>
        <p:txBody>
          <a:bodyPr wrap="square">
            <a:spAutoFit/>
          </a:bodyPr>
          <a:lstStyle/>
          <a:p>
            <a:pPr>
              <a:lnSpc>
                <a:spcPct val="115000"/>
              </a:lnSpc>
              <a:spcAft>
                <a:spcPts val="1000"/>
              </a:spcAft>
            </a:pPr>
            <a:endParaRPr lang="fr-F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0" y="0"/>
            <a:ext cx="12192000" cy="6858000"/>
          </a:xfrm>
          <a:prstGeom prst="rect">
            <a:avLst/>
          </a:prstGeom>
          <a:gradFill flip="none" rotWithShape="1">
            <a:gsLst>
              <a:gs pos="0">
                <a:schemeClr val="accent4">
                  <a:lumMod val="97000"/>
                  <a:lumOff val="3000"/>
                </a:schemeClr>
              </a:gs>
              <a:gs pos="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600" b="1" dirty="0">
              <a:solidFill>
                <a:srgbClr val="C00000"/>
              </a:solidFill>
            </a:endParaRPr>
          </a:p>
          <a:p>
            <a:endParaRPr lang="fr-FR" sz="3600" b="1" dirty="0">
              <a:solidFill>
                <a:srgbClr val="C00000"/>
              </a:solidFill>
              <a:latin typeface="Bell MT" panose="02020503060305020303" pitchFamily="18" charset="0"/>
              <a:ea typeface="Calibri" panose="020F0502020204030204" pitchFamily="34" charset="0"/>
              <a:cs typeface="Calibri" panose="020F0502020204030204" pitchFamily="34" charset="0"/>
            </a:endParaRPr>
          </a:p>
          <a:p>
            <a:endParaRPr lang="fr-FR" sz="3600" b="1" dirty="0">
              <a:solidFill>
                <a:srgbClr val="C00000"/>
              </a:solidFill>
              <a:latin typeface="Bell MT" panose="02020503060305020303" pitchFamily="18" charset="0"/>
              <a:ea typeface="Calibri" panose="020F0502020204030204" pitchFamily="34" charset="0"/>
              <a:cs typeface="Calibri" panose="020F0502020204030204" pitchFamily="34" charset="0"/>
            </a:endParaRPr>
          </a:p>
          <a:p>
            <a:pPr marR="254635">
              <a:lnSpc>
                <a:spcPct val="107000"/>
              </a:lnSpc>
              <a:spcAft>
                <a:spcPts val="800"/>
              </a:spcAft>
            </a:pPr>
            <a:r>
              <a:rPr lang="fr-FR" sz="3200" b="1" dirty="0">
                <a:solidFill>
                  <a:srgbClr val="C00000"/>
                </a:solidFill>
                <a:latin typeface="Calibri" panose="020F0502020204030204" pitchFamily="34" charset="0"/>
                <a:ea typeface="Calibri" panose="020F0502020204030204" pitchFamily="34" charset="0"/>
                <a:cs typeface="Calibri" panose="020F0502020204030204" pitchFamily="34" charset="0"/>
              </a:rPr>
              <a:t>1/ L’âme, à elle seule n’est pas tout l’homme, elle n’est que l’âme de l’homme. C’est l’unité du corps et de l’âme qui constitue l’homme en tant que personne. </a:t>
            </a:r>
          </a:p>
          <a:p>
            <a:pPr marR="254635">
              <a:lnSpc>
                <a:spcPct val="107000"/>
              </a:lnSpc>
              <a:spcAft>
                <a:spcPts val="800"/>
              </a:spcAft>
            </a:pPr>
            <a:br>
              <a:rPr lang="fr-FR" sz="3200" b="1"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fr-FR" sz="3200" b="1" dirty="0">
                <a:solidFill>
                  <a:srgbClr val="C00000"/>
                </a:solidFill>
                <a:latin typeface="Calibri" panose="020F0502020204030204" pitchFamily="34" charset="0"/>
                <a:ea typeface="Calibri" panose="020F0502020204030204" pitchFamily="34" charset="0"/>
                <a:cs typeface="Calibri" panose="020F0502020204030204" pitchFamily="34" charset="0"/>
              </a:rPr>
              <a:t>2/Je ne pourrai goûter la plénitude de Dieu qu’avec mon corps réuni à mon âme au moment de la résurrection des corps.</a:t>
            </a:r>
            <a:endParaRPr lang="fr-FR" sz="32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fr-FR" sz="3200" b="1" dirty="0">
                <a:solidFill>
                  <a:srgbClr val="C00000"/>
                </a:solidFill>
                <a:latin typeface="Calibri" panose="020F0502020204030204" pitchFamily="34" charset="0"/>
                <a:ea typeface="Calibri" panose="020F0502020204030204" pitchFamily="34" charset="0"/>
                <a:cs typeface="Calibri" panose="020F0502020204030204" pitchFamily="34" charset="0"/>
              </a:rPr>
              <a:t>3/ Mon âme restera mystérieusement ordonnée à mon corps, jusqu’à la résurrection des corps.</a:t>
            </a:r>
            <a:endParaRPr lang="fr-FR" sz="32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endParaRPr lang="fr-FR" sz="3200" b="1" dirty="0">
              <a:solidFill>
                <a:srgbClr val="C00000"/>
              </a:solidFill>
            </a:endParaRPr>
          </a:p>
          <a:p>
            <a:pPr algn="ctr"/>
            <a:endParaRPr lang="fr-FR" sz="3600" b="1" spc="-150" dirty="0">
              <a:solidFill>
                <a:srgbClr val="C00000"/>
              </a:solidFill>
            </a:endParaRPr>
          </a:p>
          <a:p>
            <a:endParaRPr lang="fr-FR" sz="3200" b="1" dirty="0">
              <a:solidFill>
                <a:srgbClr val="C00000"/>
              </a:solidFill>
            </a:endParaRPr>
          </a:p>
        </p:txBody>
      </p:sp>
    </p:spTree>
    <p:extLst>
      <p:ext uri="{BB962C8B-B14F-4D97-AF65-F5344CB8AC3E}">
        <p14:creationId xmlns:p14="http://schemas.microsoft.com/office/powerpoint/2010/main" val="2191547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1000"/>
                                        <p:tgtEl>
                                          <p:spTgt spid="2">
                                            <p:txEl>
                                              <p:pRg st="6" end="6"/>
                                            </p:txEl>
                                          </p:spTgt>
                                        </p:tgtEl>
                                      </p:cBhvr>
                                    </p:animEffect>
                                    <p:anim calcmode="lin" valueType="num">
                                      <p:cBhvr>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Image associée"/>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12" name="Rectangle 11"/>
          <p:cNvSpPr/>
          <p:nvPr/>
        </p:nvSpPr>
        <p:spPr>
          <a:xfrm>
            <a:off x="0" y="0"/>
            <a:ext cx="12192000" cy="6858000"/>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Notre âme </a:t>
            </a:r>
          </a:p>
          <a:p>
            <a:pPr algn="ctr"/>
            <a:r>
              <a:rPr lang="fr-FR" sz="6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sera séparée de notre corps jusqu’à la fin des temps</a:t>
            </a:r>
          </a:p>
        </p:txBody>
      </p:sp>
    </p:spTree>
    <p:extLst>
      <p:ext uri="{BB962C8B-B14F-4D97-AF65-F5344CB8AC3E}">
        <p14:creationId xmlns:p14="http://schemas.microsoft.com/office/powerpoint/2010/main" val="3161221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3500"/>
                                        <p:tgtEl>
                                          <p:spTgt spid="7"/>
                                        </p:tgtEl>
                                      </p:cBhvr>
                                    </p:animEffect>
                                  </p:childTnLst>
                                </p:cTn>
                              </p:par>
                            </p:childTnLst>
                          </p:cTn>
                        </p:par>
                        <p:par>
                          <p:cTn id="8" fill="hold">
                            <p:stCondLst>
                              <p:cond delay="3500"/>
                            </p:stCondLst>
                            <p:childTnLst>
                              <p:par>
                                <p:cTn id="9" presetID="42" presetClass="entr" presetSubtype="0" fill="hold" grpId="0" nodeType="afterEffect">
                                  <p:stCondLst>
                                    <p:cond delay="3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4000"/>
                                        <p:tgtEl>
                                          <p:spTgt spid="12"/>
                                        </p:tgtEl>
                                      </p:cBhvr>
                                    </p:animEffect>
                                    <p:anim calcmode="lin" valueType="num">
                                      <p:cBhvr>
                                        <p:cTn id="12" dur="4000" fill="hold"/>
                                        <p:tgtEl>
                                          <p:spTgt spid="12"/>
                                        </p:tgtEl>
                                        <p:attrNameLst>
                                          <p:attrName>ppt_x</p:attrName>
                                        </p:attrNameLst>
                                      </p:cBhvr>
                                      <p:tavLst>
                                        <p:tav tm="0">
                                          <p:val>
                                            <p:strVal val="#ppt_x"/>
                                          </p:val>
                                        </p:tav>
                                        <p:tav tm="100000">
                                          <p:val>
                                            <p:strVal val="#ppt_x"/>
                                          </p:val>
                                        </p:tav>
                                      </p:tavLst>
                                    </p:anim>
                                    <p:anim calcmode="lin" valueType="num">
                                      <p:cBhvr>
                                        <p:cTn id="13" dur="4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75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2500"/>
                                        <p:tgtEl>
                                          <p:spTgt spid="12">
                                            <p:txEl>
                                              <p:pRg st="0" end="0"/>
                                            </p:txEl>
                                          </p:spTgt>
                                        </p:tgtEl>
                                      </p:cBhvr>
                                    </p:animEffect>
                                    <p:anim calcmode="lin" valueType="num">
                                      <p:cBhvr>
                                        <p:cTn id="17" dur="2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8" dur="2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500"/>
                            </p:stCondLst>
                            <p:childTnLst>
                              <p:par>
                                <p:cTn id="20" presetID="42" presetClass="entr" presetSubtype="0" fill="hold"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4500"/>
                                        <p:tgtEl>
                                          <p:spTgt spid="12">
                                            <p:txEl>
                                              <p:pRg st="1" end="1"/>
                                            </p:txEl>
                                          </p:spTgt>
                                        </p:tgtEl>
                                      </p:cBhvr>
                                    </p:animEffect>
                                    <p:anim calcmode="lin" valueType="num">
                                      <p:cBhvr>
                                        <p:cTn id="23" dur="4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45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6858000"/>
          </a:xfrm>
          <a:gradFill>
            <a:gsLst>
              <a:gs pos="0">
                <a:schemeClr val="accent4">
                  <a:lumMod val="0"/>
                  <a:lumOff val="100000"/>
                </a:schemeClr>
              </a:gs>
              <a:gs pos="35000">
                <a:schemeClr val="accent4">
                  <a:lumMod val="0"/>
                  <a:lumOff val="100000"/>
                </a:schemeClr>
              </a:gs>
              <a:gs pos="51000">
                <a:schemeClr val="accent4">
                  <a:lumMod val="100000"/>
                </a:schemeClr>
              </a:gs>
            </a:gsLst>
            <a:path path="circle">
              <a:fillToRect l="50000" t="-80000" r="50000" b="180000"/>
            </a:path>
          </a:gradFill>
        </p:spPr>
        <p:txBody>
          <a:bodyPr>
            <a:normAutofit fontScale="90000"/>
          </a:bodyPr>
          <a:lstStyle/>
          <a:p>
            <a:pPr algn="ctr"/>
            <a:br>
              <a:rPr lang="fr-FR" sz="7200" b="1" dirty="0">
                <a:latin typeface="Gabriola" panose="04040605051002020D02" pitchFamily="82" charset="0"/>
              </a:rPr>
            </a:br>
            <a:r>
              <a:rPr lang="fr-FR" sz="7200" b="1" dirty="0">
                <a:latin typeface="Gabriola" panose="04040605051002020D02" pitchFamily="82" charset="0"/>
              </a:rPr>
              <a:t>Ce " comment " dépasse notre imagination</a:t>
            </a:r>
            <a:br>
              <a:rPr lang="fr-FR" sz="7200" b="1" dirty="0">
                <a:latin typeface="Gabriola" panose="04040605051002020D02" pitchFamily="82" charset="0"/>
              </a:rPr>
            </a:br>
            <a:r>
              <a:rPr lang="fr-FR" sz="7200" b="1" dirty="0">
                <a:latin typeface="Gabriola" panose="04040605051002020D02" pitchFamily="82" charset="0"/>
              </a:rPr>
              <a:t> et notre entendement ; </a:t>
            </a:r>
            <a:br>
              <a:rPr lang="fr-FR" sz="7200" b="1" dirty="0">
                <a:latin typeface="Gabriola" panose="04040605051002020D02" pitchFamily="82" charset="0"/>
              </a:rPr>
            </a:br>
            <a:br>
              <a:rPr lang="fr-FR" sz="7200" b="1" dirty="0">
                <a:latin typeface="Gabriola" panose="04040605051002020D02" pitchFamily="82" charset="0"/>
              </a:rPr>
            </a:br>
            <a:r>
              <a:rPr lang="fr-FR" sz="8800" b="1" dirty="0">
                <a:latin typeface="Gabriola" panose="04040605051002020D02" pitchFamily="82" charset="0"/>
              </a:rPr>
              <a:t>il n’est accessible que dans la foi. </a:t>
            </a:r>
            <a:br>
              <a:rPr lang="fr-FR" sz="8800" b="1" dirty="0">
                <a:latin typeface="Gabriola" panose="04040605051002020D02" pitchFamily="82" charset="0"/>
              </a:rPr>
            </a:br>
            <a:br>
              <a:rPr lang="fr-FR" sz="6700" b="1" dirty="0">
                <a:latin typeface="Gabriola" panose="04040605051002020D02" pitchFamily="82" charset="0"/>
              </a:rPr>
            </a:br>
            <a:r>
              <a:rPr lang="fr-FR" sz="5400" b="1" dirty="0">
                <a:latin typeface="Gabriola" panose="04040605051002020D02" pitchFamily="82" charset="0"/>
              </a:rPr>
              <a:t>CEC 1000</a:t>
            </a:r>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3500"/>
                                        <p:tgtEl>
                                          <p:spTgt spid="2"/>
                                        </p:tgtEl>
                                      </p:cBhvr>
                                    </p:animEffect>
                                    <p:anim calcmode="lin" valueType="num">
                                      <p:cBhvr>
                                        <p:cTn id="8" dur="3500" fill="hold"/>
                                        <p:tgtEl>
                                          <p:spTgt spid="2"/>
                                        </p:tgtEl>
                                        <p:attrNameLst>
                                          <p:attrName>ppt_x</p:attrName>
                                        </p:attrNameLst>
                                      </p:cBhvr>
                                      <p:tavLst>
                                        <p:tav tm="0">
                                          <p:val>
                                            <p:strVal val="#ppt_x"/>
                                          </p:val>
                                        </p:tav>
                                        <p:tav tm="100000">
                                          <p:val>
                                            <p:strVal val="#ppt_x"/>
                                          </p:val>
                                        </p:tav>
                                      </p:tavLst>
                                    </p:anim>
                                    <p:anim calcmode="lin" valueType="num">
                                      <p:cBhvr>
                                        <p:cTn id="9" dur="3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6738" y="1440873"/>
            <a:ext cx="11956648" cy="392159"/>
          </a:xfrm>
          <a:prstGeom prst="rect">
            <a:avLst/>
          </a:prstGeom>
        </p:spPr>
        <p:txBody>
          <a:bodyPr wrap="square">
            <a:spAutoFit/>
          </a:bodyPr>
          <a:lstStyle/>
          <a:p>
            <a:pPr>
              <a:lnSpc>
                <a:spcPct val="115000"/>
              </a:lnSpc>
              <a:spcAft>
                <a:spcPts val="1000"/>
              </a:spcAft>
            </a:pPr>
            <a:endParaRPr lang="fr-FR"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Résultat de recherche d'images pour &quot;st paul&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4" y="-678712"/>
            <a:ext cx="12884727" cy="859642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C94E25CE-908D-42F7-A55B-890776C41E2C}"/>
              </a:ext>
            </a:extLst>
          </p:cNvPr>
          <p:cNvSpPr txBox="1"/>
          <p:nvPr/>
        </p:nvSpPr>
        <p:spPr>
          <a:xfrm>
            <a:off x="0" y="3339473"/>
            <a:ext cx="12195463" cy="3518527"/>
          </a:xfrm>
          <a:prstGeom prst="rect">
            <a:avLst/>
          </a:prstGeom>
          <a:noFill/>
        </p:spPr>
        <p:txBody>
          <a:bodyPr wrap="square">
            <a:spAutoFit/>
          </a:bodyPr>
          <a:lstStyle/>
          <a:p>
            <a:pPr algn="ctr">
              <a:lnSpc>
                <a:spcPct val="115000"/>
              </a:lnSpc>
              <a:spcAft>
                <a:spcPts val="1000"/>
              </a:spcAft>
            </a:pPr>
            <a:r>
              <a:rPr lang="fr-FR" sz="4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Ce qui est semé sans honneur ressuscite dans la gloire, ce qui est semé faible ressuscite dans la puissance, ce qui est semé corps physique ressuscite corps spirituel »</a:t>
            </a:r>
          </a:p>
          <a:p>
            <a:pPr algn="ctr">
              <a:lnSpc>
                <a:spcPct val="115000"/>
              </a:lnSpc>
              <a:spcAft>
                <a:spcPts val="1000"/>
              </a:spcAft>
            </a:pPr>
            <a:r>
              <a:rPr lang="fr-FR" sz="11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1Co15,35-44</a:t>
            </a:r>
            <a:endParaRPr lang="fr-FR" sz="12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DD624178-CED3-4114-A7D3-3481F865FC80}"/>
              </a:ext>
            </a:extLst>
          </p:cNvPr>
          <p:cNvSpPr txBox="1"/>
          <p:nvPr/>
        </p:nvSpPr>
        <p:spPr>
          <a:xfrm>
            <a:off x="3060124" y="-160125"/>
            <a:ext cx="6982690" cy="891911"/>
          </a:xfrm>
          <a:prstGeom prst="rect">
            <a:avLst/>
          </a:prstGeom>
          <a:noFill/>
        </p:spPr>
        <p:txBody>
          <a:bodyPr wrap="square">
            <a:spAutoFit/>
          </a:bodyPr>
          <a:lstStyle/>
          <a:p>
            <a:pPr algn="ctr">
              <a:lnSpc>
                <a:spcPct val="115000"/>
              </a:lnSpc>
              <a:spcAft>
                <a:spcPts val="1000"/>
              </a:spcAft>
            </a:pPr>
            <a:r>
              <a:rPr lang="fr-FR" sz="4800" b="1" i="1" dirty="0">
                <a:solidFill>
                  <a:srgbClr val="C00000"/>
                </a:solidFill>
              </a:rPr>
              <a:t>écoutons St Paul :</a:t>
            </a:r>
            <a:endParaRPr lang="fr-FR" sz="4800" b="1" dirty="0">
              <a:solidFill>
                <a:srgbClr val="C00000"/>
              </a:solidFill>
            </a:endParaRPr>
          </a:p>
        </p:txBody>
      </p:sp>
    </p:spTree>
    <p:extLst>
      <p:ext uri="{BB962C8B-B14F-4D97-AF65-F5344CB8AC3E}">
        <p14:creationId xmlns:p14="http://schemas.microsoft.com/office/powerpoint/2010/main" val="7513105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3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p:cTn id="18" dur="3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9" dur="3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0" dur="3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dito : La transfiguration de Jésus – Basilique Notre-Dame des Victoires">
            <a:extLst>
              <a:ext uri="{FF2B5EF4-FFF2-40B4-BE49-F238E27FC236}">
                <a16:creationId xmlns:a16="http://schemas.microsoft.com/office/drawing/2014/main" id="{6F3F5553-7410-47C1-B254-9AA50EB89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36" y="-172918"/>
            <a:ext cx="12408472" cy="8227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E2BCA17-6600-4D4C-BD8B-3A5BEBC0980E}"/>
              </a:ext>
            </a:extLst>
          </p:cNvPr>
          <p:cNvSpPr/>
          <p:nvPr/>
        </p:nvSpPr>
        <p:spPr>
          <a:xfrm>
            <a:off x="-57293" y="2069371"/>
            <a:ext cx="12019904" cy="4216539"/>
          </a:xfrm>
          <a:prstGeom prst="rect">
            <a:avLst/>
          </a:prstGeom>
        </p:spPr>
        <p:txBody>
          <a:bodyPr wrap="square">
            <a:spAutoFit/>
          </a:bodyPr>
          <a:lstStyle/>
          <a:p>
            <a:pPr algn="ctr"/>
            <a:endParaRPr lang="fr-FR" sz="4000" dirty="0">
              <a:solidFill>
                <a:srgbClr val="C00000"/>
              </a:solidFill>
            </a:endParaRPr>
          </a:p>
          <a:p>
            <a:pPr algn="ctr"/>
            <a:r>
              <a:rPr lang="fr-FR" sz="4000" dirty="0">
                <a:solidFill>
                  <a:schemeClr val="bg1"/>
                </a:solidFill>
              </a:rPr>
              <a:t>  </a:t>
            </a:r>
            <a:r>
              <a:rPr lang="fr-FR" sz="4800" b="1" dirty="0">
                <a:solidFill>
                  <a:srgbClr val="002060"/>
                </a:solidFill>
              </a:rPr>
              <a:t>Pendant qu'il priait, </a:t>
            </a:r>
          </a:p>
          <a:p>
            <a:pPr algn="ctr"/>
            <a:r>
              <a:rPr lang="fr-FR" sz="4800" b="1" dirty="0">
                <a:solidFill>
                  <a:srgbClr val="002060"/>
                </a:solidFill>
              </a:rPr>
              <a:t>l'aspect de son visage changea</a:t>
            </a:r>
          </a:p>
          <a:p>
            <a:pPr algn="ctr"/>
            <a:r>
              <a:rPr lang="fr-FR" sz="4800" b="1" dirty="0">
                <a:solidFill>
                  <a:srgbClr val="002060"/>
                </a:solidFill>
              </a:rPr>
              <a:t> et son vêtement devint </a:t>
            </a:r>
          </a:p>
          <a:p>
            <a:pPr algn="ctr"/>
            <a:r>
              <a:rPr lang="fr-FR" sz="4800" b="1" dirty="0">
                <a:solidFill>
                  <a:srgbClr val="002060"/>
                </a:solidFill>
              </a:rPr>
              <a:t>d'une blancheur éclatante.</a:t>
            </a:r>
          </a:p>
          <a:p>
            <a:pPr algn="ctr"/>
            <a:r>
              <a:rPr lang="fr-FR" sz="3600" b="1" dirty="0" err="1">
                <a:solidFill>
                  <a:srgbClr val="002060"/>
                </a:solidFill>
              </a:rPr>
              <a:t>Lc</a:t>
            </a:r>
            <a:r>
              <a:rPr lang="fr-FR" sz="3600" b="1" dirty="0">
                <a:solidFill>
                  <a:srgbClr val="002060"/>
                </a:solidFill>
              </a:rPr>
              <a:t> 9,28</a:t>
            </a:r>
          </a:p>
        </p:txBody>
      </p:sp>
      <p:pic>
        <p:nvPicPr>
          <p:cNvPr id="5" name="Picture 4" descr="Une image contenant texte&#10;&#10;Description générée automatiquement">
            <a:extLst>
              <a:ext uri="{FF2B5EF4-FFF2-40B4-BE49-F238E27FC236}">
                <a16:creationId xmlns:a16="http://schemas.microsoft.com/office/drawing/2014/main" id="{AD11104A-EE19-4FC8-8261-A8B0358DEEB1}"/>
              </a:ext>
            </a:extLst>
          </p:cNvPr>
          <p:cNvPicPr/>
          <p:nvPr/>
        </p:nvPicPr>
        <p:blipFill>
          <a:blip r:embed="rId4"/>
          <a:srcRect/>
          <a:stretch>
            <a:fillRect/>
          </a:stretch>
        </p:blipFill>
        <p:spPr bwMode="auto">
          <a:xfrm>
            <a:off x="0" y="-172918"/>
            <a:ext cx="12192000" cy="7576457"/>
          </a:xfrm>
          <a:prstGeom prst="rect">
            <a:avLst/>
          </a:prstGeom>
          <a:noFill/>
          <a:ln w="9525">
            <a:noFill/>
            <a:miter lim="800000"/>
            <a:headEnd/>
            <a:tailEnd/>
          </a:ln>
        </p:spPr>
      </p:pic>
      <p:sp>
        <p:nvSpPr>
          <p:cNvPr id="8" name="ZoneTexte 7">
            <a:extLst>
              <a:ext uri="{FF2B5EF4-FFF2-40B4-BE49-F238E27FC236}">
                <a16:creationId xmlns:a16="http://schemas.microsoft.com/office/drawing/2014/main" id="{C071AF09-F24D-40C9-A2CE-A6E121515903}"/>
              </a:ext>
            </a:extLst>
          </p:cNvPr>
          <p:cNvSpPr txBox="1"/>
          <p:nvPr/>
        </p:nvSpPr>
        <p:spPr>
          <a:xfrm>
            <a:off x="-108236" y="3304309"/>
            <a:ext cx="12019904" cy="4299575"/>
          </a:xfrm>
          <a:prstGeom prst="rect">
            <a:avLst/>
          </a:prstGeom>
          <a:noFill/>
        </p:spPr>
        <p:txBody>
          <a:bodyPr wrap="square">
            <a:spAutoFit/>
          </a:bodyPr>
          <a:lstStyle/>
          <a:p>
            <a:pPr algn="ctr">
              <a:lnSpc>
                <a:spcPct val="107000"/>
              </a:lnSpc>
              <a:spcAft>
                <a:spcPts val="800"/>
              </a:spcAft>
            </a:pPr>
            <a:r>
              <a:rPr lang="fr-FR" b="1" i="1" dirty="0">
                <a:latin typeface="Calibri" panose="020F0502020204030204" pitchFamily="34" charset="0"/>
                <a:ea typeface="Calibri" panose="020F0502020204030204" pitchFamily="34" charset="0"/>
                <a:cs typeface="Times New Roman" panose="02020603050405020304" pitchFamily="18" charset="0"/>
              </a:rPr>
              <a:t> </a:t>
            </a:r>
            <a:r>
              <a:rPr lang="fr-FR" sz="44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La Transfiguration nous donne un avant-goût de la glorieuse venue du Christ</a:t>
            </a:r>
            <a:endParaRPr lang="fr-FR" sz="4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44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 qui transfigurera notre corps de misère pour le conformer à son corps de gloire » CEC</a:t>
            </a:r>
            <a:r>
              <a:rPr lang="fr-FR" sz="4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556</a:t>
            </a:r>
            <a:endParaRPr lang="fr-FR" sz="4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4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endParaRPr lang="fr-FR" sz="4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800" i="1" dirty="0"/>
          </a:p>
        </p:txBody>
      </p:sp>
    </p:spTree>
    <p:extLst>
      <p:ext uri="{BB962C8B-B14F-4D97-AF65-F5344CB8AC3E}">
        <p14:creationId xmlns:p14="http://schemas.microsoft.com/office/powerpoint/2010/main" val="189630598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2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2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9" dur="2500"/>
                                        <p:tgtEl>
                                          <p:spTgt spid="7">
                                            <p:txEl>
                                              <p:pRg st="1" end="1"/>
                                            </p:txEl>
                                          </p:spTgt>
                                        </p:tgtEl>
                                      </p:cBhvr>
                                    </p:animEffect>
                                  </p:childTnLst>
                                </p:cTn>
                              </p:par>
                            </p:childTnLst>
                          </p:cTn>
                        </p:par>
                        <p:par>
                          <p:cTn id="10" fill="hold">
                            <p:stCondLst>
                              <p:cond delay="2500"/>
                            </p:stCondLst>
                            <p:childTnLst>
                              <p:par>
                                <p:cTn id="11" presetID="53" presetClass="entr" presetSubtype="16"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p:cTn id="13" dur="2250" fill="hold"/>
                                        <p:tgtEl>
                                          <p:spTgt spid="7">
                                            <p:txEl>
                                              <p:pRg st="2" end="2"/>
                                            </p:txEl>
                                          </p:spTgt>
                                        </p:tgtEl>
                                        <p:attrNameLst>
                                          <p:attrName>ppt_w</p:attrName>
                                        </p:attrNameLst>
                                      </p:cBhvr>
                                      <p:tavLst>
                                        <p:tav tm="0">
                                          <p:val>
                                            <p:fltVal val="0"/>
                                          </p:val>
                                        </p:tav>
                                        <p:tav tm="100000">
                                          <p:val>
                                            <p:strVal val="#ppt_w"/>
                                          </p:val>
                                        </p:tav>
                                      </p:tavLst>
                                    </p:anim>
                                    <p:anim calcmode="lin" valueType="num">
                                      <p:cBhvr>
                                        <p:cTn id="14" dur="225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5" dur="2250"/>
                                        <p:tgtEl>
                                          <p:spTgt spid="7">
                                            <p:txEl>
                                              <p:pRg st="2" end="2"/>
                                            </p:txEl>
                                          </p:spTgt>
                                        </p:tgtEl>
                                      </p:cBhvr>
                                    </p:animEffect>
                                  </p:childTnLst>
                                </p:cTn>
                              </p:par>
                            </p:childTnLst>
                          </p:cTn>
                        </p:par>
                        <p:par>
                          <p:cTn id="16" fill="hold">
                            <p:stCondLst>
                              <p:cond delay="4750"/>
                            </p:stCondLst>
                            <p:childTnLst>
                              <p:par>
                                <p:cTn id="17" presetID="42"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2500"/>
                                        <p:tgtEl>
                                          <p:spTgt spid="7">
                                            <p:txEl>
                                              <p:pRg st="3" end="3"/>
                                            </p:txEl>
                                          </p:spTgt>
                                        </p:tgtEl>
                                      </p:cBhvr>
                                    </p:animEffect>
                                    <p:anim calcmode="lin" valueType="num">
                                      <p:cBhvr>
                                        <p:cTn id="20" dur="2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1" dur="2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7250"/>
                            </p:stCondLst>
                            <p:childTnLst>
                              <p:par>
                                <p:cTn id="23" presetID="42" presetClass="entr" presetSubtype="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2500"/>
                                        <p:tgtEl>
                                          <p:spTgt spid="7">
                                            <p:txEl>
                                              <p:pRg st="4" end="4"/>
                                            </p:txEl>
                                          </p:spTgt>
                                        </p:tgtEl>
                                      </p:cBhvr>
                                    </p:animEffect>
                                    <p:anim calcmode="lin" valueType="num">
                                      <p:cBhvr>
                                        <p:cTn id="26" dur="2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7" dur="2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9750"/>
                            </p:stCondLst>
                            <p:childTnLst>
                              <p:par>
                                <p:cTn id="29" presetID="42" presetClass="entr" presetSubtype="0" fill="hold" nodeType="after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2500"/>
                                        <p:tgtEl>
                                          <p:spTgt spid="7">
                                            <p:txEl>
                                              <p:pRg st="5" end="5"/>
                                            </p:txEl>
                                          </p:spTgt>
                                        </p:tgtEl>
                                      </p:cBhvr>
                                    </p:animEffect>
                                    <p:anim calcmode="lin" valueType="num">
                                      <p:cBhvr>
                                        <p:cTn id="32" dur="2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3" dur="2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4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p:cTn id="43" dur="3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44" dur="3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45" dur="3000"/>
                                        <p:tgtEl>
                                          <p:spTgt spid="8">
                                            <p:txEl>
                                              <p:pRg st="0" end="0"/>
                                            </p:txEl>
                                          </p:spTgt>
                                        </p:tgtEl>
                                      </p:cBhvr>
                                    </p:animEffect>
                                  </p:childTnLst>
                                </p:cTn>
                              </p:par>
                            </p:childTnLst>
                          </p:cTn>
                        </p:par>
                        <p:par>
                          <p:cTn id="46" fill="hold">
                            <p:stCondLst>
                              <p:cond delay="3000"/>
                            </p:stCondLst>
                            <p:childTnLst>
                              <p:par>
                                <p:cTn id="47" presetID="55" presetClass="entr" presetSubtype="0" fill="hold" nodeType="after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 calcmode="lin" valueType="num">
                                      <p:cBhvr>
                                        <p:cTn id="49" dur="3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50" dur="3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51" dur="3000"/>
                                        <p:tgtEl>
                                          <p:spTgt spid="8">
                                            <p:txEl>
                                              <p:pRg st="1" end="1"/>
                                            </p:txEl>
                                          </p:spTgt>
                                        </p:tgtEl>
                                      </p:cBhvr>
                                    </p:animEffect>
                                  </p:childTnLst>
                                </p:cTn>
                              </p:par>
                            </p:childTnLst>
                          </p:cTn>
                        </p:par>
                        <p:par>
                          <p:cTn id="52" fill="hold">
                            <p:stCondLst>
                              <p:cond delay="6000"/>
                            </p:stCondLst>
                            <p:childTnLst>
                              <p:par>
                                <p:cTn id="53" presetID="55" presetClass="entr" presetSubtype="0" fill="hold" nodeType="after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 calcmode="lin" valueType="num">
                                      <p:cBhvr>
                                        <p:cTn id="55" dur="3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56" dur="3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57" dur="3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6738" y="1440873"/>
            <a:ext cx="11956648" cy="392159"/>
          </a:xfrm>
          <a:prstGeom prst="rect">
            <a:avLst/>
          </a:prstGeom>
        </p:spPr>
        <p:txBody>
          <a:bodyPr wrap="square">
            <a:spAutoFit/>
          </a:bodyPr>
          <a:lstStyle/>
          <a:p>
            <a:pPr>
              <a:lnSpc>
                <a:spcPct val="115000"/>
              </a:lnSpc>
              <a:spcAft>
                <a:spcPts val="1000"/>
              </a:spcAft>
            </a:pPr>
            <a:endParaRPr lang="fr-FR"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Notre Dame de Beauté, patronne de tous les artistes">
            <a:extLst>
              <a:ext uri="{FF2B5EF4-FFF2-40B4-BE49-F238E27FC236}">
                <a16:creationId xmlns:a16="http://schemas.microsoft.com/office/drawing/2014/main" id="{85B75712-450A-CE40-4D5D-4B089CC05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219" y="-694049"/>
            <a:ext cx="13776219" cy="824609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FEA1785-9C12-ABAB-CD49-D2E20187079A}"/>
              </a:ext>
            </a:extLst>
          </p:cNvPr>
          <p:cNvSpPr txBox="1"/>
          <p:nvPr/>
        </p:nvSpPr>
        <p:spPr>
          <a:xfrm>
            <a:off x="6785062" y="-122594"/>
            <a:ext cx="5161132" cy="5147563"/>
          </a:xfrm>
          <a:prstGeom prst="rect">
            <a:avLst/>
          </a:prstGeom>
          <a:noFill/>
        </p:spPr>
        <p:txBody>
          <a:bodyPr wrap="square">
            <a:spAutoFit/>
          </a:bodyPr>
          <a:lstStyle/>
          <a:p>
            <a:pPr algn="ctr">
              <a:lnSpc>
                <a:spcPct val="115000"/>
              </a:lnSpc>
              <a:spcAft>
                <a:spcPts val="1000"/>
              </a:spcAft>
            </a:pPr>
            <a:r>
              <a:rPr lang="fr-FR" sz="7200" b="1" dirty="0">
                <a:solidFill>
                  <a:schemeClr val="bg1"/>
                </a:solidFill>
                <a:latin typeface="Brush Script MT" panose="03060802040406070304" pitchFamily="66" charset="0"/>
                <a:ea typeface="Calibri" panose="020F0502020204030204" pitchFamily="34" charset="0"/>
                <a:cs typeface="Times New Roman" panose="02020603050405020304" pitchFamily="18" charset="0"/>
              </a:rPr>
              <a:t>En Marie, nous contemplons ce que nous deviendrons</a:t>
            </a:r>
            <a:r>
              <a:rPr lang="fr-FR"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358655001"/>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000" fill="hold"/>
                                        <p:tgtEl>
                                          <p:spTgt spid="1026"/>
                                        </p:tgtEl>
                                        <p:attrNameLst>
                                          <p:attrName>ppt_w</p:attrName>
                                        </p:attrNameLst>
                                      </p:cBhvr>
                                      <p:tavLst>
                                        <p:tav tm="0">
                                          <p:val>
                                            <p:strVal val="#ppt_w*0.70"/>
                                          </p:val>
                                        </p:tav>
                                        <p:tav tm="100000">
                                          <p:val>
                                            <p:strVal val="#ppt_w"/>
                                          </p:val>
                                        </p:tav>
                                      </p:tavLst>
                                    </p:anim>
                                    <p:anim calcmode="lin" valueType="num">
                                      <p:cBhvr>
                                        <p:cTn id="8" dur="3000" fill="hold"/>
                                        <p:tgtEl>
                                          <p:spTgt spid="1026"/>
                                        </p:tgtEl>
                                        <p:attrNameLst>
                                          <p:attrName>ppt_h</p:attrName>
                                        </p:attrNameLst>
                                      </p:cBhvr>
                                      <p:tavLst>
                                        <p:tav tm="0">
                                          <p:val>
                                            <p:strVal val="#ppt_h"/>
                                          </p:val>
                                        </p:tav>
                                        <p:tav tm="100000">
                                          <p:val>
                                            <p:strVal val="#ppt_h"/>
                                          </p:val>
                                        </p:tav>
                                      </p:tavLst>
                                    </p:anim>
                                    <p:animEffect transition="in" filter="fade">
                                      <p:cBhvr>
                                        <p:cTn id="9"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image de l'assomption de marie&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38" y="0"/>
            <a:ext cx="121739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25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ainte Catherine Labouré - Mardi 28 novembre">
            <a:extLst>
              <a:ext uri="{FF2B5EF4-FFF2-40B4-BE49-F238E27FC236}">
                <a16:creationId xmlns:a16="http://schemas.microsoft.com/office/drawing/2014/main" id="{2EA1900E-EF88-4902-A6BC-453D05275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 y="0"/>
            <a:ext cx="123139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ésultat de recherche d'images pour &quot;image photo jacqueline aubry l'ile bouchard&quot;"/>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21920" y="0"/>
            <a:ext cx="12732744" cy="794797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131871E-2ABF-4B7D-80FB-D8960B3793CD}"/>
              </a:ext>
            </a:extLst>
          </p:cNvPr>
          <p:cNvSpPr txBox="1"/>
          <p:nvPr/>
        </p:nvSpPr>
        <p:spPr>
          <a:xfrm>
            <a:off x="-121920" y="362635"/>
            <a:ext cx="11602720" cy="1077218"/>
          </a:xfrm>
          <a:prstGeom prst="rect">
            <a:avLst/>
          </a:prstGeom>
          <a:noFill/>
        </p:spPr>
        <p:txBody>
          <a:bodyPr wrap="square">
            <a:spAutoFit/>
          </a:bodyPr>
          <a:lstStyle/>
          <a:p>
            <a:pPr algn="ctr"/>
            <a:r>
              <a:rPr lang="fr-FR" sz="3200" dirty="0">
                <a:solidFill>
                  <a:schemeClr val="tx1"/>
                </a:solidFill>
              </a:rPr>
              <a:t>« J’ai senti la tiédeur de la main</a:t>
            </a:r>
          </a:p>
          <a:p>
            <a:pPr algn="ctr"/>
            <a:r>
              <a:rPr lang="fr-FR" sz="3200" dirty="0">
                <a:solidFill>
                  <a:schemeClr val="tx1"/>
                </a:solidFill>
              </a:rPr>
              <a:t> de Marie…Marie avait une main tiède, une main humaine »</a:t>
            </a:r>
          </a:p>
        </p:txBody>
      </p:sp>
    </p:spTree>
    <p:extLst>
      <p:ext uri="{BB962C8B-B14F-4D97-AF65-F5344CB8AC3E}">
        <p14:creationId xmlns:p14="http://schemas.microsoft.com/office/powerpoint/2010/main" val="2942607015"/>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3000" fill="hold"/>
                                        <p:tgtEl>
                                          <p:spTgt spid="2050"/>
                                        </p:tgtEl>
                                        <p:attrNameLst>
                                          <p:attrName>ppt_w</p:attrName>
                                        </p:attrNameLst>
                                      </p:cBhvr>
                                      <p:tavLst>
                                        <p:tav tm="0">
                                          <p:val>
                                            <p:fltVal val="0"/>
                                          </p:val>
                                        </p:tav>
                                        <p:tav tm="100000">
                                          <p:val>
                                            <p:strVal val="#ppt_w"/>
                                          </p:val>
                                        </p:tav>
                                      </p:tavLst>
                                    </p:anim>
                                    <p:anim calcmode="lin" valueType="num">
                                      <p:cBhvr>
                                        <p:cTn id="8" dur="3000" fill="hold"/>
                                        <p:tgtEl>
                                          <p:spTgt spid="2050"/>
                                        </p:tgtEl>
                                        <p:attrNameLst>
                                          <p:attrName>ppt_h</p:attrName>
                                        </p:attrNameLst>
                                      </p:cBhvr>
                                      <p:tavLst>
                                        <p:tav tm="0">
                                          <p:val>
                                            <p:fltVal val="0"/>
                                          </p:val>
                                        </p:tav>
                                        <p:tav tm="100000">
                                          <p:val>
                                            <p:strVal val="#ppt_h"/>
                                          </p:val>
                                        </p:tav>
                                      </p:tavLst>
                                    </p:anim>
                                    <p:animEffect transition="in" filter="fade">
                                      <p:cBhvr>
                                        <p:cTn id="9" dur="3000"/>
                                        <p:tgtEl>
                                          <p:spTgt spid="2050"/>
                                        </p:tgtEl>
                                      </p:cBhvr>
                                    </p:animEffect>
                                  </p:childTnLst>
                                </p:cTn>
                              </p:par>
                              <p:par>
                                <p:cTn id="10" presetID="55" presetClass="entr" presetSubtype="0"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3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3" dur="3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4" dur="3000"/>
                                        <p:tgtEl>
                                          <p:spTgt spid="6">
                                            <p:txEl>
                                              <p:pRg st="0" end="0"/>
                                            </p:txEl>
                                          </p:spTgt>
                                        </p:tgtEl>
                                      </p:cBhvr>
                                    </p:animEffect>
                                  </p:childTnLst>
                                </p:cTn>
                              </p:par>
                            </p:childTnLst>
                          </p:cTn>
                        </p:par>
                        <p:par>
                          <p:cTn id="15" fill="hold">
                            <p:stCondLst>
                              <p:cond delay="3000"/>
                            </p:stCondLst>
                            <p:childTnLst>
                              <p:par>
                                <p:cTn id="16" presetID="55" presetClass="entr" presetSubtype="0" fill="hold"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3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9" dur="3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20" dur="3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297" y="-2838"/>
            <a:ext cx="12192000" cy="6858000"/>
          </a:xfrm>
          <a:prstGeom prst="rect">
            <a:avLst/>
          </a:prstGeom>
          <a:solidFill>
            <a:srgbClr val="AE9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0" b="1" dirty="0">
              <a:solidFill>
                <a:schemeClr val="tx1"/>
              </a:solidFill>
            </a:endParaRPr>
          </a:p>
        </p:txBody>
      </p:sp>
      <p:pic>
        <p:nvPicPr>
          <p:cNvPr id="5" name="siméon retraiteL'Ile Bouchard - Témoignage de Jacqueline Aubry (8)">
            <a:hlinkClick r:id="" action="ppaction://media"/>
            <a:extLst>
              <a:ext uri="{FF2B5EF4-FFF2-40B4-BE49-F238E27FC236}">
                <a16:creationId xmlns:a16="http://schemas.microsoft.com/office/drawing/2014/main" id="{D3426EBE-8AB3-45F1-9369-3C4383031B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66802"/>
            <a:ext cx="13853160" cy="10512723"/>
          </a:xfrm>
          <a:prstGeom prst="rect">
            <a:avLst/>
          </a:prstGeom>
        </p:spPr>
      </p:pic>
      <p:sp>
        <p:nvSpPr>
          <p:cNvPr id="3" name="Rectangle 2"/>
          <p:cNvSpPr/>
          <p:nvPr/>
        </p:nvSpPr>
        <p:spPr>
          <a:xfrm>
            <a:off x="806738" y="1440873"/>
            <a:ext cx="11956648" cy="392159"/>
          </a:xfrm>
          <a:prstGeom prst="rect">
            <a:avLst/>
          </a:prstGeom>
        </p:spPr>
        <p:txBody>
          <a:bodyPr wrap="square">
            <a:spAutoFit/>
          </a:bodyPr>
          <a:lstStyle/>
          <a:p>
            <a:pPr>
              <a:lnSpc>
                <a:spcPct val="115000"/>
              </a:lnSpc>
              <a:spcAft>
                <a:spcPts val="1000"/>
              </a:spcAft>
            </a:pPr>
            <a:endParaRPr lang="fr-F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63795449-69F2-4F04-AE01-CFA871379EBF}"/>
              </a:ext>
            </a:extLst>
          </p:cNvPr>
          <p:cNvSpPr txBox="1"/>
          <p:nvPr/>
        </p:nvSpPr>
        <p:spPr>
          <a:xfrm>
            <a:off x="536135" y="386482"/>
            <a:ext cx="11570568" cy="1446550"/>
          </a:xfrm>
          <a:prstGeom prst="rect">
            <a:avLst/>
          </a:prstGeom>
          <a:noFill/>
        </p:spPr>
        <p:txBody>
          <a:bodyPr wrap="square">
            <a:spAutoFit/>
          </a:bodyPr>
          <a:lstStyle/>
          <a:p>
            <a:pPr algn="ctr"/>
            <a:r>
              <a:rPr lang="fr-FR" sz="4400" dirty="0">
                <a:solidFill>
                  <a:schemeClr val="bg1"/>
                </a:solidFill>
              </a:rPr>
              <a:t>La sainte Vierge est humaine et on peut la toucher pourtant elle vient du Ciel </a:t>
            </a:r>
            <a:r>
              <a:rPr lang="fr-FR" sz="1800" dirty="0"/>
              <a:t>!</a:t>
            </a:r>
          </a:p>
        </p:txBody>
      </p:sp>
    </p:spTree>
    <p:extLst>
      <p:ext uri="{BB962C8B-B14F-4D97-AF65-F5344CB8AC3E}">
        <p14:creationId xmlns:p14="http://schemas.microsoft.com/office/powerpoint/2010/main" val="2054642410"/>
      </p:ext>
    </p:extLst>
  </p:cSld>
  <p:clrMapOvr>
    <a:masterClrMapping/>
  </p:clrMapOvr>
  <mc:AlternateContent xmlns:mc="http://schemas.openxmlformats.org/markup-compatibility/2006">
    <mc:Choice xmlns:p14="http://schemas.microsoft.com/office/powerpoint/2010/main" Requires="p14">
      <p:transition spd="slow" p14:dur="45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5"/>
                                        </p:tgtEl>
                                      </p:cBhvr>
                                    </p:cmd>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0"/>
                                        <p:tgtEl>
                                          <p:spTgt spid="9"/>
                                        </p:tgtEl>
                                      </p:cBhvr>
                                    </p:animEffect>
                                    <p:anim calcmode="lin" valueType="num">
                                      <p:cBhvr>
                                        <p:cTn id="11" dur="5000" fill="hold"/>
                                        <p:tgtEl>
                                          <p:spTgt spid="9"/>
                                        </p:tgtEl>
                                        <p:attrNameLst>
                                          <p:attrName>ppt_x</p:attrName>
                                        </p:attrNameLst>
                                      </p:cBhvr>
                                      <p:tavLst>
                                        <p:tav tm="0">
                                          <p:val>
                                            <p:strVal val="#ppt_x"/>
                                          </p:val>
                                        </p:tav>
                                        <p:tav tm="100000">
                                          <p:val>
                                            <p:strVal val="#ppt_x"/>
                                          </p:val>
                                        </p:tav>
                                      </p:tavLst>
                                    </p:anim>
                                    <p:anim calcmode="lin" valueType="num">
                                      <p:cBhvr>
                                        <p:cTn id="12" dur="5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Image associée"/>
          <p:cNvPicPr>
            <a:picLocks noGrp="1"/>
          </p:cNvPicPr>
          <p:nvPr>
            <p:ph idx="1"/>
          </p:nvPr>
        </p:nvPicPr>
        <p:blipFill>
          <a:blip r:embed="rId3"/>
          <a:srcRect/>
          <a:stretch>
            <a:fillRect/>
          </a:stretch>
        </p:blipFill>
        <p:spPr bwMode="auto">
          <a:xfrm>
            <a:off x="728133" y="1811866"/>
            <a:ext cx="10735733" cy="5046133"/>
          </a:xfrm>
          <a:prstGeom prst="rect">
            <a:avLst/>
          </a:prstGeom>
          <a:noFill/>
          <a:ln w="9525">
            <a:noFill/>
            <a:miter lim="800000"/>
            <a:headEnd/>
            <a:tailEnd/>
          </a:ln>
        </p:spPr>
      </p:pic>
      <p:sp>
        <p:nvSpPr>
          <p:cNvPr id="7" name="Rectangle à coins arrondis 6"/>
          <p:cNvSpPr/>
          <p:nvPr/>
        </p:nvSpPr>
        <p:spPr>
          <a:xfrm>
            <a:off x="101599" y="0"/>
            <a:ext cx="11988800" cy="1596982"/>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0070C0"/>
                </a:solidFill>
                <a:latin typeface="Calibri" panose="020F0502020204030204" pitchFamily="34" charset="0"/>
              </a:rPr>
              <a:t>Lors de la  mort de Marie, appelée « Dormition » </a:t>
            </a:r>
          </a:p>
          <a:p>
            <a:pPr algn="ctr"/>
            <a:r>
              <a:rPr lang="fr-FR" sz="3600" b="1" dirty="0">
                <a:solidFill>
                  <a:srgbClr val="0070C0"/>
                </a:solidFill>
                <a:latin typeface="Calibri" panose="020F0502020204030204" pitchFamily="34" charset="0"/>
              </a:rPr>
              <a:t>la sainte Vierge monte au ciel corps et âme</a:t>
            </a:r>
            <a:endParaRPr lang="fr-FR" sz="3600" b="1" baseline="30000" dirty="0">
              <a:solidFill>
                <a:srgbClr val="0070C0"/>
              </a:solidFill>
              <a:cs typeface="Arial" panose="020B0604020202020204" pitchFamily="34" charset="0"/>
            </a:endParaRPr>
          </a:p>
        </p:txBody>
      </p:sp>
      <p:pic>
        <p:nvPicPr>
          <p:cNvPr id="4" name="Image 3">
            <a:extLst>
              <a:ext uri="{FF2B5EF4-FFF2-40B4-BE49-F238E27FC236}">
                <a16:creationId xmlns:a16="http://schemas.microsoft.com/office/drawing/2014/main" id="{DDFE29DB-E08B-42B9-8BBC-6F6240F13B71}"/>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425134" y="1"/>
            <a:ext cx="5629965" cy="6857999"/>
          </a:xfrm>
          <a:prstGeom prst="rect">
            <a:avLst/>
          </a:prstGeom>
          <a:noFill/>
          <a:ln>
            <a:noFill/>
          </a:ln>
        </p:spPr>
      </p:pic>
      <p:sp>
        <p:nvSpPr>
          <p:cNvPr id="2" name="Rectangle 1">
            <a:extLst>
              <a:ext uri="{FF2B5EF4-FFF2-40B4-BE49-F238E27FC236}">
                <a16:creationId xmlns:a16="http://schemas.microsoft.com/office/drawing/2014/main" id="{A199D5CA-5850-C8E2-4142-798CA225154D}"/>
              </a:ext>
            </a:extLst>
          </p:cNvPr>
          <p:cNvSpPr/>
          <p:nvPr/>
        </p:nvSpPr>
        <p:spPr>
          <a:xfrm>
            <a:off x="-272038" y="0"/>
            <a:ext cx="12446000" cy="7087838"/>
          </a:xfrm>
          <a:prstGeom prst="rect">
            <a:avLst/>
          </a:prstGeom>
          <a:gradFill flip="none" rotWithShape="1">
            <a:gsLst>
              <a:gs pos="0">
                <a:schemeClr val="accent4">
                  <a:lumMod val="0"/>
                  <a:lumOff val="100000"/>
                </a:schemeClr>
              </a:gs>
              <a:gs pos="35000">
                <a:schemeClr val="accent4">
                  <a:lumMod val="0"/>
                  <a:lumOff val="100000"/>
                </a:schemeClr>
              </a:gs>
              <a:gs pos="72000">
                <a:schemeClr val="accent4">
                  <a:lumMod val="100000"/>
                </a:schemeClr>
              </a:gs>
            </a:gsLst>
            <a:path path="circle">
              <a:fillToRect l="50000" t="-80000" r="50000" b="180000"/>
            </a:path>
            <a:tileRect/>
          </a:gradFill>
        </p:spPr>
        <p:txBody>
          <a:bodyPr wrap="square">
            <a:spAutoFit/>
          </a:bodyPr>
          <a:lstStyle/>
          <a:p>
            <a:pPr algn="ctr">
              <a:lnSpc>
                <a:spcPct val="115000"/>
              </a:lnSpc>
              <a:spcAft>
                <a:spcPts val="1000"/>
              </a:spcAft>
            </a:pPr>
            <a:endParaRPr lang="fr-FR" sz="1200" b="1" dirty="0">
              <a:solidFill>
                <a:srgbClr val="C00000"/>
              </a:solidFill>
            </a:endParaRPr>
          </a:p>
          <a:p>
            <a:pPr algn="ctr">
              <a:lnSpc>
                <a:spcPct val="115000"/>
              </a:lnSpc>
              <a:spcAft>
                <a:spcPts val="1000"/>
              </a:spcAft>
            </a:pPr>
            <a:r>
              <a:rPr lang="fr-FR" sz="3600" b="1" dirty="0">
                <a:solidFill>
                  <a:srgbClr val="C00000"/>
                </a:solidFill>
              </a:rPr>
              <a:t>Marie</a:t>
            </a:r>
            <a:r>
              <a:rPr lang="fr-FR" sz="3200" b="1" dirty="0">
                <a:solidFill>
                  <a:srgbClr val="C00000"/>
                </a:solidFill>
              </a:rPr>
              <a:t>, l’immaculée, c’est-à-dire qui est sans péché,</a:t>
            </a:r>
            <a:r>
              <a:rPr lang="fr-FR" sz="3200" b="1" dirty="0">
                <a:solidFill>
                  <a:srgbClr val="FF0000"/>
                </a:solidFill>
              </a:rPr>
              <a:t> </a:t>
            </a:r>
            <a:endParaRPr lang="fr-FR" sz="3600" b="1" dirty="0">
              <a:solidFill>
                <a:srgbClr val="FF0000"/>
              </a:solidFill>
            </a:endParaRPr>
          </a:p>
          <a:p>
            <a:pPr algn="ctr">
              <a:lnSpc>
                <a:spcPct val="115000"/>
              </a:lnSpc>
              <a:spcAft>
                <a:spcPts val="1000"/>
              </a:spcAft>
            </a:pPr>
            <a:r>
              <a:rPr lang="fr-FR" sz="3600" b="1" dirty="0"/>
              <a:t>« est déjà glorifiée au ciel en son corps et son âme »</a:t>
            </a:r>
            <a:r>
              <a:rPr lang="fr-FR" sz="2000" b="1" dirty="0"/>
              <a:t> </a:t>
            </a:r>
          </a:p>
          <a:p>
            <a:pPr algn="ctr">
              <a:lnSpc>
                <a:spcPct val="115000"/>
              </a:lnSpc>
              <a:spcAft>
                <a:spcPts val="1000"/>
              </a:spcAft>
            </a:pPr>
            <a:r>
              <a:rPr lang="fr-FR" sz="2400" b="1" dirty="0"/>
              <a:t>LG 68</a:t>
            </a:r>
            <a:r>
              <a:rPr lang="fr-FR" sz="2400" b="1" dirty="0">
                <a:solidFill>
                  <a:srgbClr val="FF0000"/>
                </a:solidFill>
              </a:rPr>
              <a:t>  </a:t>
            </a:r>
            <a:endParaRPr lang="fr-FR" b="1" dirty="0">
              <a:solidFill>
                <a:srgbClr val="FF0000"/>
              </a:solidFill>
            </a:endParaRPr>
          </a:p>
          <a:p>
            <a:pPr algn="ctr">
              <a:lnSpc>
                <a:spcPct val="115000"/>
              </a:lnSpc>
              <a:spcAft>
                <a:spcPts val="1000"/>
              </a:spcAft>
            </a:pPr>
            <a:r>
              <a:rPr lang="fr-FR" sz="3200" b="1" dirty="0">
                <a:solidFill>
                  <a:srgbClr val="C00000"/>
                </a:solidFill>
              </a:rPr>
              <a:t>et elle nous dit ce que sera notre résurrection définitive :</a:t>
            </a:r>
          </a:p>
          <a:p>
            <a:pPr algn="ctr">
              <a:lnSpc>
                <a:spcPct val="115000"/>
              </a:lnSpc>
              <a:spcAft>
                <a:spcPts val="1000"/>
              </a:spcAft>
            </a:pPr>
            <a:r>
              <a:rPr lang="fr-FR" sz="3600" b="1" dirty="0"/>
              <a:t> « En attendant la venue du jour du Seigneur, </a:t>
            </a:r>
          </a:p>
          <a:p>
            <a:pPr algn="ctr">
              <a:lnSpc>
                <a:spcPct val="115000"/>
              </a:lnSpc>
              <a:spcAft>
                <a:spcPts val="1000"/>
              </a:spcAft>
            </a:pPr>
            <a:r>
              <a:rPr lang="fr-FR" sz="3600" b="1" dirty="0"/>
              <a:t>elle brille déjà comme un signe d’espérance assuré </a:t>
            </a:r>
          </a:p>
          <a:p>
            <a:pPr algn="ctr">
              <a:lnSpc>
                <a:spcPct val="115000"/>
              </a:lnSpc>
              <a:spcAft>
                <a:spcPts val="1000"/>
              </a:spcAft>
            </a:pPr>
            <a:r>
              <a:rPr lang="fr-FR" sz="3600" b="1" dirty="0"/>
              <a:t>et de consolation </a:t>
            </a:r>
          </a:p>
          <a:p>
            <a:pPr algn="ctr">
              <a:lnSpc>
                <a:spcPct val="115000"/>
              </a:lnSpc>
              <a:spcAft>
                <a:spcPts val="1000"/>
              </a:spcAft>
            </a:pPr>
            <a:r>
              <a:rPr lang="fr-FR" sz="3600" b="1" dirty="0"/>
              <a:t>devant le peuple de Dieu en pèlerinage » </a:t>
            </a:r>
          </a:p>
          <a:p>
            <a:pPr algn="ctr">
              <a:lnSpc>
                <a:spcPct val="115000"/>
              </a:lnSpc>
              <a:spcAft>
                <a:spcPts val="1000"/>
              </a:spcAft>
            </a:pPr>
            <a:r>
              <a:rPr lang="fr-FR" sz="2000" b="1" dirty="0"/>
              <a:t>LG 68_CEC 972</a:t>
            </a:r>
          </a:p>
          <a:p>
            <a:pPr algn="ctr">
              <a:lnSpc>
                <a:spcPct val="115000"/>
              </a:lnSpc>
              <a:spcAft>
                <a:spcPts val="1000"/>
              </a:spcAft>
            </a:pPr>
            <a:endParaRPr lang="fr-FR" sz="2000" b="1" dirty="0"/>
          </a:p>
        </p:txBody>
      </p:sp>
    </p:spTree>
    <p:extLst>
      <p:ext uri="{BB962C8B-B14F-4D97-AF65-F5344CB8AC3E}">
        <p14:creationId xmlns:p14="http://schemas.microsoft.com/office/powerpoint/2010/main" val="71115472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4500"/>
                                        <p:tgtEl>
                                          <p:spTgt spid="7">
                                            <p:txEl>
                                              <p:pRg st="0" end="0"/>
                                            </p:txEl>
                                          </p:spTgt>
                                        </p:tgtEl>
                                      </p:cBhvr>
                                    </p:animEffect>
                                  </p:childTnLst>
                                </p:cTn>
                              </p:par>
                              <p:par>
                                <p:cTn id="8" presetID="22" presetClass="entr" presetSubtype="1" fill="hold" nodeType="withEffect">
                                  <p:stCondLst>
                                    <p:cond delay="3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up)">
                                      <p:cBhvr>
                                        <p:cTn id="10" dur="4500"/>
                                        <p:tgtEl>
                                          <p:spTgt spid="7">
                                            <p:txEl>
                                              <p:pRg st="1" end="1"/>
                                            </p:txEl>
                                          </p:spTgt>
                                        </p:tgtEl>
                                      </p:cBhvr>
                                    </p:animEffect>
                                  </p:childTnLst>
                                </p:cTn>
                              </p:par>
                            </p:childTnLst>
                          </p:cTn>
                        </p:par>
                        <p:par>
                          <p:cTn id="11" fill="hold">
                            <p:stCondLst>
                              <p:cond delay="8000"/>
                            </p:stCondLst>
                            <p:childTnLst>
                              <p:par>
                                <p:cTn id="12" presetID="6" presetClass="emph" presetSubtype="0" fill="hold" nodeType="afterEffect">
                                  <p:stCondLst>
                                    <p:cond delay="0"/>
                                  </p:stCondLst>
                                  <p:childTnLst>
                                    <p:animScale>
                                      <p:cBhvr>
                                        <p:cTn id="13" dur="3000" fill="hold"/>
                                        <p:tgtEl>
                                          <p:spTgt spid="6"/>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6000" fill="hold"/>
                                        <p:tgtEl>
                                          <p:spTgt spid="4"/>
                                        </p:tgtEl>
                                        <p:attrNameLst>
                                          <p:attrName>ppt_w</p:attrName>
                                        </p:attrNameLst>
                                      </p:cBhvr>
                                      <p:tavLst>
                                        <p:tav tm="0">
                                          <p:val>
                                            <p:fltVal val="0"/>
                                          </p:val>
                                        </p:tav>
                                        <p:tav tm="100000">
                                          <p:val>
                                            <p:strVal val="#ppt_w"/>
                                          </p:val>
                                        </p:tav>
                                      </p:tavLst>
                                    </p:anim>
                                    <p:anim calcmode="lin" valueType="num">
                                      <p:cBhvr>
                                        <p:cTn id="19" dur="6000" fill="hold"/>
                                        <p:tgtEl>
                                          <p:spTgt spid="4"/>
                                        </p:tgtEl>
                                        <p:attrNameLst>
                                          <p:attrName>ppt_h</p:attrName>
                                        </p:attrNameLst>
                                      </p:cBhvr>
                                      <p:tavLst>
                                        <p:tav tm="0">
                                          <p:val>
                                            <p:fltVal val="0"/>
                                          </p:val>
                                        </p:tav>
                                        <p:tav tm="100000">
                                          <p:val>
                                            <p:strVal val="#ppt_h"/>
                                          </p:val>
                                        </p:tav>
                                      </p:tavLst>
                                    </p:anim>
                                    <p:animEffect transition="in" filter="fade">
                                      <p:cBhvr>
                                        <p:cTn id="20" dur="6000"/>
                                        <p:tgtEl>
                                          <p:spTgt spid="4"/>
                                        </p:tgtEl>
                                      </p:cBhvr>
                                    </p:animEffect>
                                  </p:childTnLst>
                                </p:cTn>
                              </p:par>
                            </p:childTnLst>
                          </p:cTn>
                        </p:par>
                        <p:par>
                          <p:cTn id="21" fill="hold">
                            <p:stCondLst>
                              <p:cond delay="6000"/>
                            </p:stCondLst>
                            <p:childTnLst>
                              <p:par>
                                <p:cTn id="22" presetID="10" presetClass="exit" presetSubtype="0" fill="hold" nodeType="afterEffect">
                                  <p:stCondLst>
                                    <p:cond delay="5000"/>
                                  </p:stCondLst>
                                  <p:childTnLst>
                                    <p:animEffect transition="out" filter="fade">
                                      <p:cBhvr>
                                        <p:cTn id="23" dur="2500"/>
                                        <p:tgtEl>
                                          <p:spTgt spid="4"/>
                                        </p:tgtEl>
                                      </p:cBhvr>
                                    </p:animEffect>
                                    <p:set>
                                      <p:cBhvr>
                                        <p:cTn id="24" dur="1" fill="hold">
                                          <p:stCondLst>
                                            <p:cond delay="2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000"/>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2000"/>
                                        <p:tgtEl>
                                          <p:spTgt spid="2">
                                            <p:txEl>
                                              <p:pRg st="1" end="1"/>
                                            </p:txEl>
                                          </p:spTgt>
                                        </p:tgtEl>
                                      </p:cBhvr>
                                    </p:animEffect>
                                  </p:childTnLst>
                                </p:cTn>
                              </p:par>
                              <p:par>
                                <p:cTn id="33" presetID="10" presetClass="entr" presetSubtype="0" fill="hold" nodeType="withEffect">
                                  <p:stCondLst>
                                    <p:cond delay="150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2000"/>
                                        <p:tgtEl>
                                          <p:spTgt spid="2">
                                            <p:txEl>
                                              <p:pRg st="2" end="2"/>
                                            </p:txEl>
                                          </p:spTgt>
                                        </p:tgtEl>
                                      </p:cBhvr>
                                    </p:animEffect>
                                  </p:childTnLst>
                                </p:cTn>
                              </p:par>
                              <p:par>
                                <p:cTn id="36" presetID="10" presetClass="entr" presetSubtype="0" fill="hold" nodeType="withEffect">
                                  <p:stCondLst>
                                    <p:cond delay="150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2000"/>
                                        <p:tgtEl>
                                          <p:spTgt spid="2">
                                            <p:txEl>
                                              <p:pRg st="3" end="3"/>
                                            </p:txEl>
                                          </p:spTgt>
                                        </p:tgtEl>
                                      </p:cBhvr>
                                    </p:animEffect>
                                  </p:childTnLst>
                                </p:cTn>
                              </p:par>
                              <p:par>
                                <p:cTn id="39" presetID="10" presetClass="entr" presetSubtype="0" fill="hold" nodeType="withEffect">
                                  <p:stCondLst>
                                    <p:cond delay="250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fade">
                                      <p:cBhvr>
                                        <p:cTn id="41" dur="2000"/>
                                        <p:tgtEl>
                                          <p:spTgt spid="2">
                                            <p:txEl>
                                              <p:pRg st="4" end="4"/>
                                            </p:txEl>
                                          </p:spTgt>
                                        </p:tgtEl>
                                      </p:cBhvr>
                                    </p:animEffect>
                                  </p:childTnLst>
                                </p:cTn>
                              </p:par>
                              <p:par>
                                <p:cTn id="42" presetID="10" presetClass="entr" presetSubtype="0" fill="hold" nodeType="withEffect">
                                  <p:stCondLst>
                                    <p:cond delay="350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2000"/>
                                        <p:tgtEl>
                                          <p:spTgt spid="2">
                                            <p:txEl>
                                              <p:pRg st="5" end="5"/>
                                            </p:txEl>
                                          </p:spTgt>
                                        </p:tgtEl>
                                      </p:cBhvr>
                                    </p:animEffect>
                                  </p:childTnLst>
                                </p:cTn>
                              </p:par>
                              <p:par>
                                <p:cTn id="45" presetID="10" presetClass="entr" presetSubtype="0" fill="hold" nodeType="withEffect">
                                  <p:stCondLst>
                                    <p:cond delay="450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2000"/>
                                        <p:tgtEl>
                                          <p:spTgt spid="2">
                                            <p:txEl>
                                              <p:pRg st="6" end="6"/>
                                            </p:txEl>
                                          </p:spTgt>
                                        </p:tgtEl>
                                      </p:cBhvr>
                                    </p:animEffect>
                                  </p:childTnLst>
                                </p:cTn>
                              </p:par>
                              <p:par>
                                <p:cTn id="48" presetID="10" presetClass="entr" presetSubtype="0" fill="hold" nodeType="withEffect">
                                  <p:stCondLst>
                                    <p:cond delay="450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fade">
                                      <p:cBhvr>
                                        <p:cTn id="50" dur="2000"/>
                                        <p:tgtEl>
                                          <p:spTgt spid="2">
                                            <p:txEl>
                                              <p:pRg st="7" end="7"/>
                                            </p:txEl>
                                          </p:spTgt>
                                        </p:tgtEl>
                                      </p:cBhvr>
                                    </p:animEffect>
                                  </p:childTnLst>
                                </p:cTn>
                              </p:par>
                              <p:par>
                                <p:cTn id="51" presetID="10" presetClass="entr" presetSubtype="0" fill="hold" nodeType="withEffect">
                                  <p:stCondLst>
                                    <p:cond delay="550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fade">
                                      <p:cBhvr>
                                        <p:cTn id="53" dur="2000"/>
                                        <p:tgtEl>
                                          <p:spTgt spid="2">
                                            <p:txEl>
                                              <p:pRg st="8" end="8"/>
                                            </p:txEl>
                                          </p:spTgt>
                                        </p:tgtEl>
                                      </p:cBhvr>
                                    </p:animEffect>
                                  </p:childTnLst>
                                </p:cTn>
                              </p:par>
                            </p:childTnLst>
                          </p:cTn>
                        </p:par>
                        <p:par>
                          <p:cTn id="54" fill="hold">
                            <p:stCondLst>
                              <p:cond delay="7500"/>
                            </p:stCondLst>
                            <p:childTnLst>
                              <p:par>
                                <p:cTn id="55" presetID="10" presetClass="entr" presetSubtype="0" fill="hold" nodeType="after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animEffect transition="in" filter="fade">
                                      <p:cBhvr>
                                        <p:cTn id="57"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9367F05-6BA7-43E9-8599-056664453B6C}"/>
              </a:ext>
            </a:extLst>
          </p:cNvPr>
          <p:cNvPicPr>
            <a:picLocks noChangeAspect="1"/>
          </p:cNvPicPr>
          <p:nvPr/>
        </p:nvPicPr>
        <p:blipFill>
          <a:blip r:embed="rId3"/>
          <a:stretch>
            <a:fillRect/>
          </a:stretch>
        </p:blipFill>
        <p:spPr>
          <a:xfrm>
            <a:off x="0" y="0"/>
            <a:ext cx="12979268" cy="7579893"/>
          </a:xfrm>
          <a:prstGeom prst="rect">
            <a:avLst/>
          </a:prstGeom>
        </p:spPr>
      </p:pic>
      <p:sp>
        <p:nvSpPr>
          <p:cNvPr id="5" name="Ellipse 4">
            <a:extLst>
              <a:ext uri="{FF2B5EF4-FFF2-40B4-BE49-F238E27FC236}">
                <a16:creationId xmlns:a16="http://schemas.microsoft.com/office/drawing/2014/main" id="{72B6DDED-8CC9-4F66-97D8-65BFB1F9299C}"/>
              </a:ext>
            </a:extLst>
          </p:cNvPr>
          <p:cNvSpPr/>
          <p:nvPr/>
        </p:nvSpPr>
        <p:spPr>
          <a:xfrm>
            <a:off x="1906589" y="0"/>
            <a:ext cx="5659333" cy="2212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i="1" dirty="0">
                <a:solidFill>
                  <a:schemeClr val="tx1"/>
                </a:solidFill>
                <a:latin typeface="Fugaz One" pitchFamily="2" charset="0"/>
              </a:rPr>
              <a:t>Comment peut-on parler de l’Au-delà puisque personne n’en est revenu pour dire comment c’est ?</a:t>
            </a:r>
          </a:p>
        </p:txBody>
      </p:sp>
      <p:sp>
        <p:nvSpPr>
          <p:cNvPr id="8" name="Ellipse 7">
            <a:extLst>
              <a:ext uri="{FF2B5EF4-FFF2-40B4-BE49-F238E27FC236}">
                <a16:creationId xmlns:a16="http://schemas.microsoft.com/office/drawing/2014/main" id="{F8C27AF0-2E66-4BC2-8746-2ADFB21E0459}"/>
              </a:ext>
            </a:extLst>
          </p:cNvPr>
          <p:cNvSpPr/>
          <p:nvPr/>
        </p:nvSpPr>
        <p:spPr>
          <a:xfrm>
            <a:off x="6776213" y="706582"/>
            <a:ext cx="4030332" cy="18980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i="1" dirty="0">
                <a:solidFill>
                  <a:schemeClr val="tx1"/>
                </a:solidFill>
                <a:latin typeface="Fugaz One" pitchFamily="2" charset="0"/>
              </a:rPr>
              <a:t>Quand j’y serai, je ne suis pas sûre de trouver un moyen de vous téléphoner!!</a:t>
            </a:r>
            <a:endParaRPr lang="fr-FR" sz="2400" dirty="0"/>
          </a:p>
        </p:txBody>
      </p:sp>
    </p:spTree>
    <p:extLst>
      <p:ext uri="{BB962C8B-B14F-4D97-AF65-F5344CB8AC3E}">
        <p14:creationId xmlns:p14="http://schemas.microsoft.com/office/powerpoint/2010/main" val="2340850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3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3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3000"/>
                                        <p:tgtEl>
                                          <p:spTgt spid="5">
                                            <p:txEl>
                                              <p:pRg st="0" end="0"/>
                                            </p:txEl>
                                          </p:spTgt>
                                        </p:tgtEl>
                                      </p:cBhvr>
                                    </p:animEffect>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3000"/>
                                        <p:tgtEl>
                                          <p:spTgt spid="8">
                                            <p:txEl>
                                              <p:pRg st="0" end="0"/>
                                            </p:txEl>
                                          </p:spTgt>
                                        </p:tgtEl>
                                      </p:cBhvr>
                                    </p:animEffect>
                                    <p:anim calcmode="lin" valueType="num">
                                      <p:cBhvr>
                                        <p:cTn id="14" dur="3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3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0572" y="0"/>
            <a:ext cx="12171428" cy="6838095"/>
          </a:xfrm>
          <a:prstGeom prst="rect">
            <a:avLst/>
          </a:prstGeom>
        </p:spPr>
      </p:pic>
      <p:sp>
        <p:nvSpPr>
          <p:cNvPr id="6" name="Rectangle à coins arrondis 5"/>
          <p:cNvSpPr/>
          <p:nvPr/>
        </p:nvSpPr>
        <p:spPr>
          <a:xfrm>
            <a:off x="6206337" y="604631"/>
            <a:ext cx="6082748" cy="63742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b="1" dirty="0">
              <a:solidFill>
                <a:srgbClr val="46F4EC"/>
              </a:solidFill>
            </a:endParaRPr>
          </a:p>
          <a:p>
            <a:pPr algn="ctr"/>
            <a:r>
              <a:rPr lang="fr-FR" sz="2800" b="1" dirty="0">
                <a:solidFill>
                  <a:srgbClr val="46F4EC"/>
                </a:solidFill>
              </a:rPr>
              <a:t> </a:t>
            </a:r>
          </a:p>
          <a:p>
            <a:pPr algn="ctr"/>
            <a:br>
              <a:rPr lang="fr-FR" sz="3200" b="1" dirty="0">
                <a:solidFill>
                  <a:srgbClr val="46F4EC"/>
                </a:solidFill>
              </a:rPr>
            </a:br>
            <a:endParaRPr lang="fr-FR" sz="3200" b="1" dirty="0">
              <a:solidFill>
                <a:srgbClr val="46F4EC"/>
              </a:solidFill>
            </a:endParaRPr>
          </a:p>
        </p:txBody>
      </p:sp>
      <p:sp>
        <p:nvSpPr>
          <p:cNvPr id="7" name="Rectangle à coins arrondis 6"/>
          <p:cNvSpPr/>
          <p:nvPr/>
        </p:nvSpPr>
        <p:spPr>
          <a:xfrm>
            <a:off x="261901" y="544168"/>
            <a:ext cx="6109252" cy="63742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b="1" dirty="0">
              <a:solidFill>
                <a:schemeClr val="tx1"/>
              </a:solidFill>
            </a:endParaRPr>
          </a:p>
          <a:p>
            <a:pPr algn="ctr"/>
            <a:r>
              <a:rPr lang="fr-FR" sz="4800" b="1" dirty="0">
                <a:solidFill>
                  <a:schemeClr val="tx1"/>
                </a:solidFill>
              </a:rPr>
              <a:t>Notre cité se trouve dans les cieux,</a:t>
            </a:r>
            <a:br>
              <a:rPr lang="fr-FR" sz="4800" b="1" dirty="0">
                <a:solidFill>
                  <a:schemeClr val="tx1"/>
                </a:solidFill>
              </a:rPr>
            </a:br>
            <a:r>
              <a:rPr lang="fr-FR" sz="4800" b="1" dirty="0">
                <a:solidFill>
                  <a:schemeClr val="tx1"/>
                </a:solidFill>
              </a:rPr>
              <a:t>Nous verrons l'épouse de l'Agneau,</a:t>
            </a:r>
            <a:br>
              <a:rPr lang="fr-FR" sz="4800" b="1" dirty="0">
                <a:solidFill>
                  <a:schemeClr val="tx1"/>
                </a:solidFill>
              </a:rPr>
            </a:br>
            <a:r>
              <a:rPr lang="fr-FR" sz="4800" b="1" dirty="0">
                <a:solidFill>
                  <a:schemeClr val="tx1"/>
                </a:solidFill>
              </a:rPr>
              <a:t>Resplendissante de la gloire de Dieu,</a:t>
            </a:r>
            <a:br>
              <a:rPr lang="fr-FR" sz="4800" b="1" dirty="0">
                <a:solidFill>
                  <a:schemeClr val="tx1"/>
                </a:solidFill>
              </a:rPr>
            </a:br>
            <a:r>
              <a:rPr lang="fr-FR" sz="4800" b="1" dirty="0">
                <a:solidFill>
                  <a:schemeClr val="tx1"/>
                </a:solidFill>
              </a:rPr>
              <a:t>Céleste Jérusalem.</a:t>
            </a:r>
            <a:br>
              <a:rPr lang="fr-FR" sz="4800" dirty="0">
                <a:solidFill>
                  <a:schemeClr val="tx1"/>
                </a:solidFill>
              </a:rPr>
            </a:br>
            <a:br>
              <a:rPr lang="fr-FR" sz="2800" dirty="0">
                <a:solidFill>
                  <a:schemeClr val="tx1"/>
                </a:solidFill>
              </a:rPr>
            </a:br>
            <a:endParaRPr lang="fr-FR" sz="2800" b="1" dirty="0">
              <a:solidFill>
                <a:schemeClr val="tx1"/>
              </a:solidFill>
            </a:endParaRPr>
          </a:p>
        </p:txBody>
      </p:sp>
      <p:sp>
        <p:nvSpPr>
          <p:cNvPr id="2" name="Rectangle 1"/>
          <p:cNvSpPr/>
          <p:nvPr/>
        </p:nvSpPr>
        <p:spPr>
          <a:xfrm>
            <a:off x="6371153" y="782787"/>
            <a:ext cx="6096000" cy="6740307"/>
          </a:xfrm>
          <a:prstGeom prst="rect">
            <a:avLst/>
          </a:prstGeom>
        </p:spPr>
        <p:txBody>
          <a:bodyPr>
            <a:spAutoFit/>
          </a:bodyPr>
          <a:lstStyle/>
          <a:p>
            <a:r>
              <a:rPr lang="fr-FR" sz="4800" b="1" dirty="0"/>
              <a:t>2 - Dieu aura sa </a:t>
            </a:r>
          </a:p>
          <a:p>
            <a:r>
              <a:rPr lang="fr-FR" sz="4800" b="1" dirty="0"/>
              <a:t>demeure avec nous,</a:t>
            </a:r>
            <a:br>
              <a:rPr lang="fr-FR" sz="4800" b="1" dirty="0"/>
            </a:br>
            <a:r>
              <a:rPr lang="fr-FR" sz="4800" b="1" dirty="0"/>
              <a:t>Il essuiera les larmes</a:t>
            </a:r>
          </a:p>
          <a:p>
            <a:r>
              <a:rPr lang="fr-FR" sz="4800" b="1" dirty="0"/>
              <a:t> de nos yeux,</a:t>
            </a:r>
            <a:br>
              <a:rPr lang="fr-FR" sz="4800" b="1" dirty="0"/>
            </a:br>
            <a:r>
              <a:rPr lang="fr-FR" sz="4800" b="1" dirty="0"/>
              <a:t>Il n'y aura plus </a:t>
            </a:r>
          </a:p>
          <a:p>
            <a:r>
              <a:rPr lang="fr-FR" sz="4800" b="1" dirty="0"/>
              <a:t>de pleurs ni de peines,</a:t>
            </a:r>
            <a:br>
              <a:rPr lang="fr-FR" sz="4800" b="1" dirty="0"/>
            </a:br>
            <a:r>
              <a:rPr lang="fr-FR" sz="4800" b="1" dirty="0"/>
              <a:t>Car l'ancien monde </a:t>
            </a:r>
          </a:p>
          <a:p>
            <a:r>
              <a:rPr lang="fr-FR" sz="4800" b="1" dirty="0"/>
              <a:t>s'en est allé.</a:t>
            </a:r>
            <a:br>
              <a:rPr lang="fr-FR" sz="4800" b="1" dirty="0"/>
            </a:br>
            <a:endParaRPr lang="fr-FR" sz="4800" dirty="0"/>
          </a:p>
        </p:txBody>
      </p:sp>
    </p:spTree>
    <p:extLst>
      <p:ext uri="{BB962C8B-B14F-4D97-AF65-F5344CB8AC3E}">
        <p14:creationId xmlns:p14="http://schemas.microsoft.com/office/powerpoint/2010/main" val="293171493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anim calcmode="lin" valueType="num">
                                      <p:cBhvr>
                                        <p:cTn id="8" dur="5000" fill="hold"/>
                                        <p:tgtEl>
                                          <p:spTgt spid="7"/>
                                        </p:tgtEl>
                                        <p:attrNameLst>
                                          <p:attrName>ppt_x</p:attrName>
                                        </p:attrNameLst>
                                      </p:cBhvr>
                                      <p:tavLst>
                                        <p:tav tm="0">
                                          <p:val>
                                            <p:strVal val="#ppt_x"/>
                                          </p:val>
                                        </p:tav>
                                        <p:tav tm="100000">
                                          <p:val>
                                            <p:strVal val="#ppt_x"/>
                                          </p:val>
                                        </p:tav>
                                      </p:tavLst>
                                    </p:anim>
                                    <p:anim calcmode="lin" valueType="num">
                                      <p:cBhvr>
                                        <p:cTn id="9" dur="5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0"/>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3500"/>
                                        <p:tgtEl>
                                          <p:spTgt spid="2"/>
                                        </p:tgtEl>
                                      </p:cBhvr>
                                    </p:animEffect>
                                  </p:childTnLst>
                                </p:cTn>
                              </p:par>
                            </p:childTnLst>
                          </p:cTn>
                        </p:par>
                        <p:par>
                          <p:cTn id="14" fill="hold">
                            <p:stCondLst>
                              <p:cond delay="8500"/>
                            </p:stCondLst>
                            <p:childTnLst>
                              <p:par>
                                <p:cTn id="15" presetID="42" presetClass="entr" presetSubtype="0" fill="hold" nodeType="after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2500"/>
                                        <p:tgtEl>
                                          <p:spTgt spid="2">
                                            <p:txEl>
                                              <p:pRg st="0" end="0"/>
                                            </p:txEl>
                                          </p:spTgt>
                                        </p:tgtEl>
                                      </p:cBhvr>
                                    </p:animEffect>
                                    <p:anim calcmode="lin" valueType="num">
                                      <p:cBhvr>
                                        <p:cTn id="18" dur="2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25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2500"/>
                                        <p:tgtEl>
                                          <p:spTgt spid="2">
                                            <p:txEl>
                                              <p:pRg st="1" end="1"/>
                                            </p:txEl>
                                          </p:spTgt>
                                        </p:tgtEl>
                                      </p:cBhvr>
                                    </p:animEffect>
                                    <p:anim calcmode="lin" valueType="num">
                                      <p:cBhvr>
                                        <p:cTn id="23" dur="2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2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2500"/>
                                        <p:tgtEl>
                                          <p:spTgt spid="2">
                                            <p:txEl>
                                              <p:pRg st="2" end="2"/>
                                            </p:txEl>
                                          </p:spTgt>
                                        </p:tgtEl>
                                      </p:cBhvr>
                                    </p:animEffect>
                                    <p:anim calcmode="lin" valueType="num">
                                      <p:cBhvr>
                                        <p:cTn id="28" dur="2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2500" fill="hold"/>
                                        <p:tgtEl>
                                          <p:spTgt spid="2">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2500"/>
                                        <p:tgtEl>
                                          <p:spTgt spid="2">
                                            <p:txEl>
                                              <p:pRg st="3" end="3"/>
                                            </p:txEl>
                                          </p:spTgt>
                                        </p:tgtEl>
                                      </p:cBhvr>
                                    </p:animEffect>
                                    <p:anim calcmode="lin" valueType="num">
                                      <p:cBhvr>
                                        <p:cTn id="33" dur="2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2500" fill="hold"/>
                                        <p:tgtEl>
                                          <p:spTgt spid="2">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2500"/>
                                        <p:tgtEl>
                                          <p:spTgt spid="2">
                                            <p:txEl>
                                              <p:pRg st="4" end="4"/>
                                            </p:txEl>
                                          </p:spTgt>
                                        </p:tgtEl>
                                      </p:cBhvr>
                                    </p:animEffect>
                                    <p:anim calcmode="lin" valueType="num">
                                      <p:cBhvr>
                                        <p:cTn id="38" dur="2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2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0" b="1" dirty="0">
              <a:solidFill>
                <a:schemeClr val="tx1"/>
              </a:solidFill>
            </a:endParaRPr>
          </a:p>
        </p:txBody>
      </p:sp>
      <p:sp>
        <p:nvSpPr>
          <p:cNvPr id="3" name="Rectangle 2"/>
          <p:cNvSpPr/>
          <p:nvPr/>
        </p:nvSpPr>
        <p:spPr>
          <a:xfrm>
            <a:off x="806738" y="1440873"/>
            <a:ext cx="11956648" cy="392159"/>
          </a:xfrm>
          <a:prstGeom prst="rect">
            <a:avLst/>
          </a:prstGeom>
        </p:spPr>
        <p:txBody>
          <a:bodyPr wrap="square">
            <a:spAutoFit/>
          </a:bodyPr>
          <a:lstStyle/>
          <a:p>
            <a:pPr>
              <a:lnSpc>
                <a:spcPct val="115000"/>
              </a:lnSpc>
              <a:spcAft>
                <a:spcPts val="1000"/>
              </a:spcAft>
            </a:pPr>
            <a:endParaRPr lang="fr-F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Ellipse 1"/>
          <p:cNvSpPr/>
          <p:nvPr/>
        </p:nvSpPr>
        <p:spPr>
          <a:xfrm>
            <a:off x="0" y="1"/>
            <a:ext cx="12191999" cy="6857999"/>
          </a:xfrm>
          <a:prstGeom prst="ellipse">
            <a:avLst/>
          </a:pr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6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En Jésus nous comprenons  comment nous traverserons la mort pour ressusciter avec Lui !</a:t>
            </a:r>
          </a:p>
        </p:txBody>
      </p:sp>
    </p:spTree>
    <p:extLst>
      <p:ext uri="{BB962C8B-B14F-4D97-AF65-F5344CB8AC3E}">
        <p14:creationId xmlns:p14="http://schemas.microsoft.com/office/powerpoint/2010/main" val="2610685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4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4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4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Résultat de recherche d'images pour &quot;crucifixion sur ciel&quot;"/>
          <p:cNvPicPr/>
          <p:nvPr/>
        </p:nvPicPr>
        <p:blipFill>
          <a:blip r:embed="rId3" cstate="print"/>
          <a:srcRect/>
          <a:stretch>
            <a:fillRect/>
          </a:stretch>
        </p:blipFill>
        <p:spPr bwMode="auto">
          <a:xfrm>
            <a:off x="0" y="0"/>
            <a:ext cx="12192000" cy="6920628"/>
          </a:xfrm>
          <a:prstGeom prst="rect">
            <a:avLst/>
          </a:prstGeom>
          <a:noFill/>
          <a:ln w="9525">
            <a:noFill/>
            <a:miter lim="800000"/>
            <a:headEnd/>
            <a:tailEnd/>
          </a:ln>
        </p:spPr>
      </p:pic>
      <p:sp>
        <p:nvSpPr>
          <p:cNvPr id="8" name="Rectangle 7"/>
          <p:cNvSpPr/>
          <p:nvPr/>
        </p:nvSpPr>
        <p:spPr>
          <a:xfrm>
            <a:off x="264695" y="797510"/>
            <a:ext cx="6096000" cy="3785652"/>
          </a:xfrm>
          <a:prstGeom prst="rect">
            <a:avLst/>
          </a:prstGeom>
        </p:spPr>
        <p:txBody>
          <a:bodyPr>
            <a:spAutoFit/>
          </a:bodyPr>
          <a:lstStyle/>
          <a:p>
            <a:pPr algn="ctr"/>
            <a:r>
              <a:rPr lang="fr-FR" sz="4800" b="1" dirty="0">
                <a:solidFill>
                  <a:schemeClr val="bg1"/>
                </a:solidFill>
              </a:rPr>
              <a:t>Jésus meurt sur la croix.  </a:t>
            </a:r>
          </a:p>
          <a:p>
            <a:pPr algn="ctr"/>
            <a:endParaRPr lang="fr-FR" sz="4800" b="1" dirty="0">
              <a:solidFill>
                <a:schemeClr val="bg1"/>
              </a:solidFill>
            </a:endParaRPr>
          </a:p>
          <a:p>
            <a:pPr algn="ctr"/>
            <a:r>
              <a:rPr lang="fr-FR" sz="4800" b="1" dirty="0">
                <a:solidFill>
                  <a:schemeClr val="bg1"/>
                </a:solidFill>
              </a:rPr>
              <a:t>C’est l’heure de sa gloire…</a:t>
            </a:r>
          </a:p>
        </p:txBody>
      </p:sp>
    </p:spTree>
    <p:extLst>
      <p:ext uri="{BB962C8B-B14F-4D97-AF65-F5344CB8AC3E}">
        <p14:creationId xmlns:p14="http://schemas.microsoft.com/office/powerpoint/2010/main" val="25622545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4000"/>
                                        <p:tgtEl>
                                          <p:spTgt spid="8">
                                            <p:txEl>
                                              <p:pRg st="0" end="0"/>
                                            </p:txEl>
                                          </p:spTgt>
                                        </p:tgtEl>
                                      </p:cBhvr>
                                    </p:animEffect>
                                    <p:anim calcmode="lin" valueType="num">
                                      <p:cBhvr>
                                        <p:cTn id="18" dur="4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4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0"/>
                                        <p:tgtEl>
                                          <p:spTgt spid="8">
                                            <p:txEl>
                                              <p:pRg st="2" end="2"/>
                                            </p:txEl>
                                          </p:spTgt>
                                        </p:tgtEl>
                                      </p:cBhvr>
                                    </p:animEffect>
                                    <p:anim calcmode="lin" valueType="num">
                                      <p:cBhvr>
                                        <p:cTn id="25" dur="5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6" dur="5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8" descr="Afficher l'image d'orig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99" t="12466" r="26495" b="25513"/>
          <a:stretch/>
        </p:blipFill>
        <p:spPr bwMode="auto">
          <a:xfrm>
            <a:off x="0" y="0"/>
            <a:ext cx="12315463" cy="704993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630493" y="5726494"/>
            <a:ext cx="9937102" cy="1323439"/>
          </a:xfrm>
          <a:prstGeom prst="rect">
            <a:avLst/>
          </a:prstGeom>
        </p:spPr>
        <p:txBody>
          <a:bodyPr wrap="square">
            <a:spAutoFit/>
          </a:bodyPr>
          <a:lstStyle/>
          <a:p>
            <a:pPr algn="ctr"/>
            <a:r>
              <a:rPr lang="fr-FR" sz="4000" b="1" dirty="0">
                <a:solidFill>
                  <a:schemeClr val="tx2">
                    <a:lumMod val="20000"/>
                    <a:lumOff val="80000"/>
                  </a:schemeClr>
                </a:solidFill>
              </a:rPr>
              <a:t>Jésus lui-même nous a précédés.</a:t>
            </a:r>
            <a:endParaRPr lang="fr-FR" sz="4000" b="1" dirty="0"/>
          </a:p>
          <a:p>
            <a:pPr algn="ctr"/>
            <a:r>
              <a:rPr lang="fr-FR" sz="4000" b="1" dirty="0"/>
              <a:t> </a:t>
            </a:r>
          </a:p>
        </p:txBody>
      </p:sp>
    </p:spTree>
    <p:extLst>
      <p:ext uri="{BB962C8B-B14F-4D97-AF65-F5344CB8AC3E}">
        <p14:creationId xmlns:p14="http://schemas.microsoft.com/office/powerpoint/2010/main" val="15415939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500"/>
                                        <p:tgtEl>
                                          <p:spTgt spid="6"/>
                                        </p:tgtEl>
                                      </p:cBhvr>
                                    </p:animEffect>
                                  </p:childTnLst>
                                </p:cTn>
                              </p:par>
                            </p:childTnLst>
                          </p:cTn>
                        </p:par>
                        <p:par>
                          <p:cTn id="8" fill="hold">
                            <p:stCondLst>
                              <p:cond delay="3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3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615" y="-1480012"/>
            <a:ext cx="13619746" cy="9062874"/>
          </a:xfrm>
          <a:prstGeom prst="rect">
            <a:avLst/>
          </a:prstGeom>
          <a:noFill/>
          <a:ln>
            <a:noFill/>
          </a:ln>
          <a:effectLst>
            <a:glow rad="127000">
              <a:srgbClr val="FFFF00">
                <a:alpha val="60000"/>
              </a:srgbClr>
            </a:glow>
          </a:effectLst>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C60025DF-8D16-4EAB-A12F-B5625941E7C1}"/>
              </a:ext>
            </a:extLst>
          </p:cNvPr>
          <p:cNvSpPr/>
          <p:nvPr/>
        </p:nvSpPr>
        <p:spPr>
          <a:xfrm>
            <a:off x="-372980" y="674400"/>
            <a:ext cx="12937960" cy="4524315"/>
          </a:xfrm>
          <a:prstGeom prst="rect">
            <a:avLst/>
          </a:prstGeom>
        </p:spPr>
        <p:txBody>
          <a:bodyPr wrap="square">
            <a:spAutoFit/>
          </a:bodyPr>
          <a:lstStyle/>
          <a:p>
            <a:pPr algn="ctr"/>
            <a:r>
              <a:rPr lang="fr-FR" sz="7200" b="1" dirty="0">
                <a:solidFill>
                  <a:srgbClr val="FFFF00"/>
                </a:solidFill>
              </a:rPr>
              <a:t>« Le troisième jour</a:t>
            </a:r>
          </a:p>
          <a:p>
            <a:pPr algn="ctr"/>
            <a:r>
              <a:rPr lang="fr-FR" sz="7200" b="1" dirty="0">
                <a:solidFill>
                  <a:srgbClr val="FFFF00"/>
                </a:solidFill>
              </a:rPr>
              <a:t> il est ressuscité des morts, comme il l’avait</a:t>
            </a:r>
          </a:p>
          <a:p>
            <a:pPr algn="ctr"/>
            <a:r>
              <a:rPr lang="fr-FR" sz="7200" b="1" dirty="0">
                <a:solidFill>
                  <a:srgbClr val="FFFF00"/>
                </a:solidFill>
              </a:rPr>
              <a:t> annoncé ! » </a:t>
            </a:r>
          </a:p>
        </p:txBody>
      </p:sp>
      <p:pic>
        <p:nvPicPr>
          <p:cNvPr id="7" name="Picture 6" descr="Résultat de recherche d'images pour &quot;image de jesus sortant du tombeau&quot;">
            <a:extLst>
              <a:ext uri="{FF2B5EF4-FFF2-40B4-BE49-F238E27FC236}">
                <a16:creationId xmlns:a16="http://schemas.microsoft.com/office/drawing/2014/main" id="{5121C463-3DB1-4382-BE5C-BDA528F8CB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1411432"/>
            <a:ext cx="9125725" cy="123644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3AC35C7-AF5B-457D-BB8D-0DD859B0A478}"/>
              </a:ext>
            </a:extLst>
          </p:cNvPr>
          <p:cNvSpPr/>
          <p:nvPr/>
        </p:nvSpPr>
        <p:spPr>
          <a:xfrm>
            <a:off x="2199992" y="3072348"/>
            <a:ext cx="3673686" cy="3785652"/>
          </a:xfrm>
          <a:prstGeom prst="rect">
            <a:avLst/>
          </a:prstGeom>
        </p:spPr>
        <p:txBody>
          <a:bodyPr wrap="square">
            <a:spAutoFit/>
          </a:bodyPr>
          <a:lstStyle/>
          <a:p>
            <a:pPr algn="ctr"/>
            <a:r>
              <a:rPr lang="fr-FR" sz="4000" b="1" dirty="0">
                <a:solidFill>
                  <a:srgbClr val="FFFF00"/>
                </a:solidFill>
              </a:rPr>
              <a:t>Quelles sont </a:t>
            </a:r>
          </a:p>
          <a:p>
            <a:pPr algn="ctr"/>
            <a:r>
              <a:rPr lang="fr-FR" sz="4000" b="1" dirty="0">
                <a:solidFill>
                  <a:srgbClr val="FFFF00"/>
                </a:solidFill>
              </a:rPr>
              <a:t>les caractéristiques du corps ressuscité de Jésus ?</a:t>
            </a:r>
          </a:p>
        </p:txBody>
      </p:sp>
    </p:spTree>
    <p:extLst>
      <p:ext uri="{BB962C8B-B14F-4D97-AF65-F5344CB8AC3E}">
        <p14:creationId xmlns:p14="http://schemas.microsoft.com/office/powerpoint/2010/main" val="30884283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42" presetClass="entr" presetSubtype="0" fill="hold" grpId="1"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0"/>
                                        <p:tgtEl>
                                          <p:spTgt spid="3"/>
                                        </p:tgtEl>
                                      </p:cBhvr>
                                    </p:animEffect>
                                    <p:anim calcmode="lin" valueType="num">
                                      <p:cBhvr>
                                        <p:cTn id="12" dur="3000" fill="hold"/>
                                        <p:tgtEl>
                                          <p:spTgt spid="3"/>
                                        </p:tgtEl>
                                        <p:attrNameLst>
                                          <p:attrName>ppt_x</p:attrName>
                                        </p:attrNameLst>
                                      </p:cBhvr>
                                      <p:tavLst>
                                        <p:tav tm="0">
                                          <p:val>
                                            <p:strVal val="#ppt_x"/>
                                          </p:val>
                                        </p:tav>
                                        <p:tav tm="100000">
                                          <p:val>
                                            <p:strVal val="#ppt_x"/>
                                          </p:val>
                                        </p:tav>
                                      </p:tavLst>
                                    </p:anim>
                                    <p:anim calcmode="lin" valueType="num">
                                      <p:cBhvr>
                                        <p:cTn id="13" dur="3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6000"/>
                            </p:stCondLst>
                            <p:childTnLst>
                              <p:par>
                                <p:cTn id="15" presetID="55" presetClass="entr" presetSubtype="0" fill="hold" nodeType="afterEffect">
                                  <p:stCondLst>
                                    <p:cond delay="2000"/>
                                  </p:stCondLst>
                                  <p:childTnLst>
                                    <p:set>
                                      <p:cBhvr>
                                        <p:cTn id="16" dur="1" fill="hold">
                                          <p:stCondLst>
                                            <p:cond delay="0"/>
                                          </p:stCondLst>
                                        </p:cTn>
                                        <p:tgtEl>
                                          <p:spTgt spid="7"/>
                                        </p:tgtEl>
                                        <p:attrNameLst>
                                          <p:attrName>style.visibility</p:attrName>
                                        </p:attrNameLst>
                                      </p:cBhvr>
                                      <p:to>
                                        <p:strVal val="visible"/>
                                      </p:to>
                                    </p:set>
                                    <p:anim calcmode="lin" valueType="num">
                                      <p:cBhvr>
                                        <p:cTn id="17" dur="3500" fill="hold"/>
                                        <p:tgtEl>
                                          <p:spTgt spid="7"/>
                                        </p:tgtEl>
                                        <p:attrNameLst>
                                          <p:attrName>ppt_w</p:attrName>
                                        </p:attrNameLst>
                                      </p:cBhvr>
                                      <p:tavLst>
                                        <p:tav tm="0">
                                          <p:val>
                                            <p:strVal val="#ppt_w*0.70"/>
                                          </p:val>
                                        </p:tav>
                                        <p:tav tm="100000">
                                          <p:val>
                                            <p:strVal val="#ppt_w"/>
                                          </p:val>
                                        </p:tav>
                                      </p:tavLst>
                                    </p:anim>
                                    <p:anim calcmode="lin" valueType="num">
                                      <p:cBhvr>
                                        <p:cTn id="18" dur="3500" fill="hold"/>
                                        <p:tgtEl>
                                          <p:spTgt spid="7"/>
                                        </p:tgtEl>
                                        <p:attrNameLst>
                                          <p:attrName>ppt_h</p:attrName>
                                        </p:attrNameLst>
                                      </p:cBhvr>
                                      <p:tavLst>
                                        <p:tav tm="0">
                                          <p:val>
                                            <p:strVal val="#ppt_h"/>
                                          </p:val>
                                        </p:tav>
                                        <p:tav tm="100000">
                                          <p:val>
                                            <p:strVal val="#ppt_h"/>
                                          </p:val>
                                        </p:tav>
                                      </p:tavLst>
                                    </p:anim>
                                    <p:animEffect transition="in" filter="fade">
                                      <p:cBhvr>
                                        <p:cTn id="19" dur="3500"/>
                                        <p:tgtEl>
                                          <p:spTgt spid="7"/>
                                        </p:tgtEl>
                                      </p:cBhvr>
                                    </p:animEffect>
                                  </p:childTnLst>
                                </p:cTn>
                              </p:par>
                              <p:par>
                                <p:cTn id="20" presetID="10" presetClass="exit" presetSubtype="0" fill="hold" grpId="0" nodeType="withEffect">
                                  <p:stCondLst>
                                    <p:cond delay="2000"/>
                                  </p:stCondLst>
                                  <p:childTnLst>
                                    <p:animEffect transition="out" filter="fade">
                                      <p:cBhvr>
                                        <p:cTn id="21" dur="2000"/>
                                        <p:tgtEl>
                                          <p:spTgt spid="3"/>
                                        </p:tgtEl>
                                      </p:cBhvr>
                                    </p:animEffect>
                                    <p:set>
                                      <p:cBhvr>
                                        <p:cTn id="22" dur="1" fill="hold">
                                          <p:stCondLst>
                                            <p:cond delay="1999"/>
                                          </p:stCondLst>
                                        </p:cTn>
                                        <p:tgtEl>
                                          <p:spTgt spid="3"/>
                                        </p:tgtEl>
                                        <p:attrNameLst>
                                          <p:attrName>style.visibility</p:attrName>
                                        </p:attrNameLst>
                                      </p:cBhvr>
                                      <p:to>
                                        <p:strVal val="hidden"/>
                                      </p:to>
                                    </p:set>
                                  </p:childTnLst>
                                </p:cTn>
                              </p:par>
                            </p:childTnLst>
                          </p:cTn>
                        </p:par>
                        <p:par>
                          <p:cTn id="23" fill="hold">
                            <p:stCondLst>
                              <p:cond delay="11500"/>
                            </p:stCondLst>
                            <p:childTnLst>
                              <p:par>
                                <p:cTn id="24" presetID="42" presetClass="entr" presetSubtype="0" fill="hold" grpId="0" nodeType="after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3000"/>
                                        <p:tgtEl>
                                          <p:spTgt spid="9"/>
                                        </p:tgtEl>
                                      </p:cBhvr>
                                    </p:animEffect>
                                    <p:anim calcmode="lin" valueType="num">
                                      <p:cBhvr>
                                        <p:cTn id="27" dur="3000" fill="hold"/>
                                        <p:tgtEl>
                                          <p:spTgt spid="9"/>
                                        </p:tgtEl>
                                        <p:attrNameLst>
                                          <p:attrName>ppt_x</p:attrName>
                                        </p:attrNameLst>
                                      </p:cBhvr>
                                      <p:tavLst>
                                        <p:tav tm="0">
                                          <p:val>
                                            <p:strVal val="#ppt_x"/>
                                          </p:val>
                                        </p:tav>
                                        <p:tav tm="100000">
                                          <p:val>
                                            <p:strVal val="#ppt_x"/>
                                          </p:val>
                                        </p:tav>
                                      </p:tavLst>
                                    </p:anim>
                                    <p:anim calcmode="lin" valueType="num">
                                      <p:cBhvr>
                                        <p:cTn id="28" dur="3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0"/>
          <p:cNvSpPr/>
          <p:nvPr/>
        </p:nvSpPr>
        <p:spPr>
          <a:xfrm>
            <a:off x="312685" y="-1"/>
            <a:ext cx="4616907" cy="6858001"/>
          </a:xfrm>
          <a:prstGeom prst="roundRect">
            <a:avLst/>
          </a:prstGeom>
          <a:solidFill>
            <a:srgbClr val="FFE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fr-FR" sz="4000" b="1" dirty="0">
                <a:solidFill>
                  <a:srgbClr val="FF0000"/>
                </a:solidFill>
              </a:rPr>
              <a:t>Lors de la résurrection,</a:t>
            </a:r>
          </a:p>
          <a:p>
            <a:pPr algn="ctr">
              <a:spcAft>
                <a:spcPts val="1000"/>
              </a:spcAft>
            </a:pPr>
            <a:r>
              <a:rPr lang="fr-FR" sz="4800" b="1" dirty="0">
                <a:solidFill>
                  <a:srgbClr val="FF0000"/>
                </a:solidFill>
              </a:rPr>
              <a:t>Jésus est passé d’un corps physique </a:t>
            </a:r>
          </a:p>
          <a:p>
            <a:pPr algn="ctr">
              <a:spcAft>
                <a:spcPts val="1000"/>
              </a:spcAft>
            </a:pPr>
            <a:r>
              <a:rPr lang="fr-FR" sz="4800" b="1" dirty="0">
                <a:solidFill>
                  <a:srgbClr val="FF0000"/>
                </a:solidFill>
              </a:rPr>
              <a:t>à un corps spirituel</a:t>
            </a:r>
            <a:endParaRPr lang="fr-FR" sz="4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p:cNvPicPr>
            <a:picLocks noChangeAspect="1"/>
          </p:cNvPicPr>
          <p:nvPr/>
        </p:nvPicPr>
        <p:blipFill>
          <a:blip r:embed="rId3"/>
          <a:stretch>
            <a:fillRect/>
          </a:stretch>
        </p:blipFill>
        <p:spPr>
          <a:xfrm>
            <a:off x="5217459" y="-474133"/>
            <a:ext cx="6981382" cy="7975600"/>
          </a:xfrm>
          <a:prstGeom prst="rect">
            <a:avLst/>
          </a:prstGeom>
        </p:spPr>
      </p:pic>
    </p:spTree>
    <p:extLst>
      <p:ext uri="{BB962C8B-B14F-4D97-AF65-F5344CB8AC3E}">
        <p14:creationId xmlns:p14="http://schemas.microsoft.com/office/powerpoint/2010/main" val="37723341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500"/>
                                        <p:tgtEl>
                                          <p:spTgt spid="2"/>
                                        </p:tgtEl>
                                      </p:cBhvr>
                                    </p:animEffect>
                                    <p:anim calcmode="lin" valueType="num">
                                      <p:cBhvr>
                                        <p:cTn id="8" dur="3500" fill="hold"/>
                                        <p:tgtEl>
                                          <p:spTgt spid="2"/>
                                        </p:tgtEl>
                                        <p:attrNameLst>
                                          <p:attrName>ppt_x</p:attrName>
                                        </p:attrNameLst>
                                      </p:cBhvr>
                                      <p:tavLst>
                                        <p:tav tm="0">
                                          <p:val>
                                            <p:strVal val="#ppt_x"/>
                                          </p:val>
                                        </p:tav>
                                        <p:tav tm="100000">
                                          <p:val>
                                            <p:strVal val="#ppt_x"/>
                                          </p:val>
                                        </p:tav>
                                      </p:tavLst>
                                    </p:anim>
                                    <p:anim calcmode="lin" valueType="num">
                                      <p:cBhvr>
                                        <p:cTn id="9" dur="35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3500"/>
                            </p:stCondLst>
                            <p:childTnLst>
                              <p:par>
                                <p:cTn id="14" presetID="42" presetClass="entr" presetSubtype="0" fill="hold"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3000"/>
                                        <p:tgtEl>
                                          <p:spTgt spid="11">
                                            <p:txEl>
                                              <p:pRg st="0" end="0"/>
                                            </p:txEl>
                                          </p:spTgt>
                                        </p:tgtEl>
                                      </p:cBhvr>
                                    </p:animEffect>
                                    <p:anim calcmode="lin" valueType="num">
                                      <p:cBhvr>
                                        <p:cTn id="17" dur="3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8" dur="3000" fill="hold"/>
                                        <p:tgtEl>
                                          <p:spTgt spid="11">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3000"/>
                                        <p:tgtEl>
                                          <p:spTgt spid="11">
                                            <p:txEl>
                                              <p:pRg st="1" end="1"/>
                                            </p:txEl>
                                          </p:spTgt>
                                        </p:tgtEl>
                                      </p:cBhvr>
                                    </p:animEffect>
                                    <p:anim calcmode="lin" valueType="num">
                                      <p:cBhvr>
                                        <p:cTn id="22" dur="3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11">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3000"/>
                                        <p:tgtEl>
                                          <p:spTgt spid="11">
                                            <p:txEl>
                                              <p:pRg st="2" end="2"/>
                                            </p:txEl>
                                          </p:spTgt>
                                        </p:tgtEl>
                                      </p:cBhvr>
                                    </p:animEffect>
                                    <p:anim calcmode="lin" valueType="num">
                                      <p:cBhvr>
                                        <p:cTn id="27" dur="3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8" dur="3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34959" y="0"/>
            <a:ext cx="12461917" cy="12591728"/>
          </a:xfrm>
          <a:prstGeom prst="rect">
            <a:avLst/>
          </a:prstGeom>
        </p:spPr>
      </p:pic>
      <p:sp>
        <p:nvSpPr>
          <p:cNvPr id="6" name="Rectangle 5"/>
          <p:cNvSpPr/>
          <p:nvPr/>
        </p:nvSpPr>
        <p:spPr>
          <a:xfrm>
            <a:off x="-134959" y="3711388"/>
            <a:ext cx="12461916" cy="3248212"/>
          </a:xfrm>
          <a:prstGeom prst="rect">
            <a:avLst/>
          </a:prstGeom>
          <a:solidFill>
            <a:srgbClr val="FFDD71">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600" b="1" dirty="0">
                <a:solidFill>
                  <a:schemeClr val="tx1"/>
                </a:solidFill>
              </a:rPr>
              <a:t>tout se passe comme si </a:t>
            </a:r>
          </a:p>
          <a:p>
            <a:pPr algn="ctr"/>
            <a:r>
              <a:rPr lang="fr-FR" sz="6600" b="1" dirty="0">
                <a:solidFill>
                  <a:schemeClr val="tx1"/>
                </a:solidFill>
              </a:rPr>
              <a:t>le corps était sorti du linceul </a:t>
            </a:r>
          </a:p>
          <a:p>
            <a:pPr algn="ctr"/>
            <a:r>
              <a:rPr lang="fr-FR" sz="6600" b="1" dirty="0">
                <a:solidFill>
                  <a:schemeClr val="tx1"/>
                </a:solidFill>
              </a:rPr>
              <a:t>en le traversant !</a:t>
            </a:r>
            <a:endParaRPr lang="fr-FR" sz="6600" dirty="0">
              <a:solidFill>
                <a:schemeClr val="tx1"/>
              </a:solidFill>
            </a:endParaRPr>
          </a:p>
        </p:txBody>
      </p:sp>
    </p:spTree>
    <p:extLst>
      <p:ext uri="{BB962C8B-B14F-4D97-AF65-F5344CB8AC3E}">
        <p14:creationId xmlns:p14="http://schemas.microsoft.com/office/powerpoint/2010/main" val="925127406"/>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0"/>
                                        <p:tgtEl>
                                          <p:spTgt spid="5"/>
                                        </p:tgtEl>
                                      </p:cBhvr>
                                    </p:animEffect>
                                    <p:anim calcmode="lin" valueType="num">
                                      <p:cBhvr>
                                        <p:cTn id="8" dur="4000" fill="hold"/>
                                        <p:tgtEl>
                                          <p:spTgt spid="5"/>
                                        </p:tgtEl>
                                        <p:attrNameLst>
                                          <p:attrName>ppt_x</p:attrName>
                                        </p:attrNameLst>
                                      </p:cBhvr>
                                      <p:tavLst>
                                        <p:tav tm="0">
                                          <p:val>
                                            <p:strVal val="#ppt_x"/>
                                          </p:val>
                                        </p:tav>
                                        <p:tav tm="100000">
                                          <p:val>
                                            <p:strVal val="#ppt_x"/>
                                          </p:val>
                                        </p:tav>
                                      </p:tavLst>
                                    </p:anim>
                                    <p:anim calcmode="lin" valueType="num">
                                      <p:cBhvr>
                                        <p:cTn id="9" dur="4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Image associée"/>
          <p:cNvPicPr/>
          <p:nvPr/>
        </p:nvPicPr>
        <p:blipFill>
          <a:blip r:embed="rId3"/>
          <a:srcRect/>
          <a:stretch>
            <a:fillRect/>
          </a:stretch>
        </p:blipFill>
        <p:spPr bwMode="auto">
          <a:xfrm>
            <a:off x="2181225" y="-1023257"/>
            <a:ext cx="7968615" cy="7881257"/>
          </a:xfrm>
          <a:prstGeom prst="rect">
            <a:avLst/>
          </a:prstGeom>
          <a:noFill/>
          <a:ln w="9525">
            <a:noFill/>
            <a:miter lim="800000"/>
            <a:headEnd/>
            <a:tailEnd/>
          </a:ln>
        </p:spPr>
      </p:pic>
      <p:pic>
        <p:nvPicPr>
          <p:cNvPr id="8"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46012"/>
            <a:ext cx="12192000" cy="812676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ED395DA-5ECF-47B1-BE02-5CB0C436A841}"/>
              </a:ext>
            </a:extLst>
          </p:cNvPr>
          <p:cNvSpPr txBox="1"/>
          <p:nvPr/>
        </p:nvSpPr>
        <p:spPr>
          <a:xfrm>
            <a:off x="2181224" y="2594205"/>
            <a:ext cx="7829551" cy="3139321"/>
          </a:xfrm>
          <a:prstGeom prst="rect">
            <a:avLst/>
          </a:prstGeom>
          <a:noFill/>
        </p:spPr>
        <p:txBody>
          <a:bodyPr wrap="square">
            <a:spAutoFit/>
          </a:bodyPr>
          <a:lstStyle/>
          <a:p>
            <a:pPr algn="ctr"/>
            <a:r>
              <a:rPr lang="fr-FR" sz="6600" b="1" dirty="0">
                <a:solidFill>
                  <a:schemeClr val="bg1"/>
                </a:solidFill>
              </a:rPr>
              <a:t>Jésus ne se laisse pas reconnaître</a:t>
            </a:r>
          </a:p>
          <a:p>
            <a:pPr algn="ctr"/>
            <a:r>
              <a:rPr lang="fr-FR" sz="6600" b="1" dirty="0">
                <a:solidFill>
                  <a:schemeClr val="bg1"/>
                </a:solidFill>
              </a:rPr>
              <a:t> du premier coup</a:t>
            </a:r>
            <a:endParaRPr lang="fr-FR" sz="6600" dirty="0">
              <a:solidFill>
                <a:schemeClr val="bg1"/>
              </a:solidFill>
            </a:endParaRPr>
          </a:p>
        </p:txBody>
      </p:sp>
    </p:spTree>
    <p:extLst>
      <p:ext uri="{BB962C8B-B14F-4D97-AF65-F5344CB8AC3E}">
        <p14:creationId xmlns:p14="http://schemas.microsoft.com/office/powerpoint/2010/main" val="38704362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4500"/>
                                        <p:tgtEl>
                                          <p:spTgt spid="7"/>
                                        </p:tgtEl>
                                      </p:cBhvr>
                                    </p:animEffect>
                                    <p:anim calcmode="lin" valueType="num">
                                      <p:cBhvr>
                                        <p:cTn id="8" dur="4500" fill="hold"/>
                                        <p:tgtEl>
                                          <p:spTgt spid="7"/>
                                        </p:tgtEl>
                                        <p:attrNameLst>
                                          <p:attrName>ppt_x</p:attrName>
                                        </p:attrNameLst>
                                      </p:cBhvr>
                                      <p:tavLst>
                                        <p:tav tm="0">
                                          <p:val>
                                            <p:strVal val="#ppt_x"/>
                                          </p:val>
                                        </p:tav>
                                        <p:tav tm="100000">
                                          <p:val>
                                            <p:strVal val="#ppt_x"/>
                                          </p:val>
                                        </p:tav>
                                      </p:tavLst>
                                    </p:anim>
                                    <p:anim calcmode="lin" valueType="num">
                                      <p:cBhvr>
                                        <p:cTn id="9" dur="4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3000"/>
                                        <p:tgtEl>
                                          <p:spTgt spid="6">
                                            <p:txEl>
                                              <p:pRg st="0" end="0"/>
                                            </p:txEl>
                                          </p:spTgt>
                                        </p:tgtEl>
                                      </p:cBhvr>
                                    </p:animEffect>
                                    <p:anim calcmode="lin" valueType="num">
                                      <p:cBhvr>
                                        <p:cTn id="15"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3000"/>
                                        <p:tgtEl>
                                          <p:spTgt spid="6">
                                            <p:txEl>
                                              <p:pRg st="1" end="1"/>
                                            </p:txEl>
                                          </p:spTgt>
                                        </p:tgtEl>
                                      </p:cBhvr>
                                    </p:animEffect>
                                    <p:anim calcmode="lin" valueType="num">
                                      <p:cBhvr>
                                        <p:cTn id="20" dur="3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3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6" presetClass="entr" presetSubtype="16" fill="hold" nodeType="afterEffect">
                                  <p:stCondLst>
                                    <p:cond delay="300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à coins arrondis 7"/>
          <p:cNvSpPr/>
          <p:nvPr/>
        </p:nvSpPr>
        <p:spPr>
          <a:xfrm>
            <a:off x="982133" y="1707846"/>
            <a:ext cx="10580913" cy="4538134"/>
          </a:xfrm>
          <a:prstGeom prst="roundRect">
            <a:avLst/>
          </a:prstGeom>
          <a:gradFill>
            <a:gsLst>
              <a:gs pos="0">
                <a:schemeClr val="accent4">
                  <a:lumMod val="0"/>
                  <a:lumOff val="100000"/>
                  <a:alpha val="30000"/>
                </a:schemeClr>
              </a:gs>
              <a:gs pos="99000">
                <a:schemeClr val="accent4">
                  <a:lumMod val="0"/>
                  <a:lumOff val="100000"/>
                </a:schemeClr>
              </a:gs>
              <a:gs pos="100000">
                <a:schemeClr val="accent4">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b="1" dirty="0">
              <a:solidFill>
                <a:schemeClr val="accent2">
                  <a:lumMod val="75000"/>
                </a:schemeClr>
              </a:solidFill>
            </a:endParaRPr>
          </a:p>
          <a:p>
            <a:pPr algn="ctr"/>
            <a:r>
              <a:rPr lang="fr-FR" sz="4400" b="1" dirty="0">
                <a:solidFill>
                  <a:srgbClr val="002060"/>
                </a:solidFill>
              </a:rPr>
              <a:t> « Jésus se tint au milieu d’eux et leur dit :</a:t>
            </a:r>
            <a:r>
              <a:rPr lang="fr-FR" sz="4400" b="1" dirty="0">
                <a:solidFill>
                  <a:schemeClr val="bg1"/>
                </a:solidFill>
              </a:rPr>
              <a:t> </a:t>
            </a:r>
            <a:r>
              <a:rPr lang="fr-FR" sz="4400" b="1" dirty="0">
                <a:solidFill>
                  <a:schemeClr val="accent5">
                    <a:lumMod val="50000"/>
                  </a:schemeClr>
                </a:solidFill>
              </a:rPr>
              <a:t>« La paix soit avec vous. »</a:t>
            </a:r>
          </a:p>
          <a:p>
            <a:pPr algn="ctr"/>
            <a:endParaRPr lang="fr-FR" sz="4400" b="1" dirty="0">
              <a:solidFill>
                <a:schemeClr val="accent5">
                  <a:lumMod val="50000"/>
                </a:schemeClr>
              </a:solidFill>
            </a:endParaRPr>
          </a:p>
          <a:p>
            <a:pPr algn="ctr"/>
            <a:r>
              <a:rPr lang="fr-FR" sz="4400" b="1" dirty="0">
                <a:solidFill>
                  <a:schemeClr val="accent5">
                    <a:lumMod val="50000"/>
                  </a:schemeClr>
                </a:solidFill>
              </a:rPr>
              <a:t>« Oui, c’est moi. Touchez-moi et regardez : un esprit n’a ni chair ni os comme vous voyez que j’en ai. »    </a:t>
            </a:r>
            <a:r>
              <a:rPr lang="fr-FR" sz="3600" b="1" dirty="0">
                <a:solidFill>
                  <a:srgbClr val="002060"/>
                </a:solidFill>
              </a:rPr>
              <a:t>Luc 24,36-39</a:t>
            </a:r>
          </a:p>
          <a:p>
            <a:endParaRPr lang="fr-FR" sz="4800" dirty="0">
              <a:solidFill>
                <a:srgbClr val="FFFF00"/>
              </a:solidFill>
            </a:endParaRPr>
          </a:p>
        </p:txBody>
      </p:sp>
    </p:spTree>
    <p:extLst>
      <p:ext uri="{BB962C8B-B14F-4D97-AF65-F5344CB8AC3E}">
        <p14:creationId xmlns:p14="http://schemas.microsoft.com/office/powerpoint/2010/main" val="387768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50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3000" fill="hold"/>
                                        <p:tgtEl>
                                          <p:spTgt spid="8">
                                            <p:bg/>
                                          </p:spTgt>
                                        </p:tgtEl>
                                        <p:attrNameLst>
                                          <p:attrName>ppt_w</p:attrName>
                                        </p:attrNameLst>
                                      </p:cBhvr>
                                      <p:tavLst>
                                        <p:tav tm="0">
                                          <p:val>
                                            <p:fltVal val="0"/>
                                          </p:val>
                                        </p:tav>
                                        <p:tav tm="100000">
                                          <p:val>
                                            <p:strVal val="#ppt_w"/>
                                          </p:val>
                                        </p:tav>
                                      </p:tavLst>
                                    </p:anim>
                                    <p:anim calcmode="lin" valueType="num">
                                      <p:cBhvr>
                                        <p:cTn id="8" dur="3000" fill="hold"/>
                                        <p:tgtEl>
                                          <p:spTgt spid="8">
                                            <p:bg/>
                                          </p:spTgt>
                                        </p:tgtEl>
                                        <p:attrNameLst>
                                          <p:attrName>ppt_h</p:attrName>
                                        </p:attrNameLst>
                                      </p:cBhvr>
                                      <p:tavLst>
                                        <p:tav tm="0">
                                          <p:val>
                                            <p:fltVal val="0"/>
                                          </p:val>
                                        </p:tav>
                                        <p:tav tm="100000">
                                          <p:val>
                                            <p:strVal val="#ppt_h"/>
                                          </p:val>
                                        </p:tav>
                                      </p:tavLst>
                                    </p:anim>
                                    <p:animEffect transition="in" filter="fade">
                                      <p:cBhvr>
                                        <p:cTn id="9" dur="3000"/>
                                        <p:tgtEl>
                                          <p:spTgt spid="8">
                                            <p:bg/>
                                          </p:spTgt>
                                        </p:tgtEl>
                                      </p:cBhvr>
                                    </p:animEffect>
                                  </p:childTnLst>
                                </p:cTn>
                              </p:par>
                              <p:par>
                                <p:cTn id="10" presetID="53" presetClass="entr" presetSubtype="16" fill="hold" nodeType="withEffect">
                                  <p:stCondLst>
                                    <p:cond delay="325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3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30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30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2500"/>
                                        <p:tgtEl>
                                          <p:spTgt spid="8">
                                            <p:txEl>
                                              <p:pRg st="3" end="3"/>
                                            </p:txEl>
                                          </p:spTgt>
                                        </p:tgtEl>
                                      </p:cBhvr>
                                    </p:animEffect>
                                    <p:anim calcmode="lin" valueType="num">
                                      <p:cBhvr>
                                        <p:cTn id="20" dur="2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2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9338" y="2369310"/>
            <a:ext cx="8781443" cy="1107996"/>
          </a:xfrm>
          <a:prstGeom prst="rect">
            <a:avLst/>
          </a:prstGeom>
        </p:spPr>
        <p:txBody>
          <a:bodyPr wrap="none">
            <a:spAutoFit/>
          </a:bodyPr>
          <a:lstStyle/>
          <a:p>
            <a:pPr algn="ctr"/>
            <a:r>
              <a:rPr lang="fr-FR" sz="6600" b="1" dirty="0">
                <a:solidFill>
                  <a:srgbClr val="FF0000"/>
                </a:solidFill>
              </a:rPr>
              <a:t>… de l’incrédulité à la foi</a:t>
            </a:r>
            <a:endParaRPr lang="fr-FR" sz="6600" dirty="0"/>
          </a:p>
        </p:txBody>
      </p:sp>
      <p:pic>
        <p:nvPicPr>
          <p:cNvPr id="6" name="Image 5" descr="Image associée"/>
          <p:cNvPicPr/>
          <p:nvPr/>
        </p:nvPicPr>
        <p:blipFill>
          <a:blip r:embed="rId3" cstate="print"/>
          <a:srcRect/>
          <a:stretch>
            <a:fillRect/>
          </a:stretch>
        </p:blipFill>
        <p:spPr bwMode="auto">
          <a:xfrm>
            <a:off x="0" y="0"/>
            <a:ext cx="12290612" cy="6858000"/>
          </a:xfrm>
          <a:prstGeom prst="rect">
            <a:avLst/>
          </a:prstGeom>
          <a:noFill/>
          <a:ln w="9525">
            <a:noFill/>
            <a:miter lim="800000"/>
            <a:headEnd/>
            <a:tailEnd/>
          </a:ln>
        </p:spPr>
      </p:pic>
    </p:spTree>
    <p:extLst>
      <p:ext uri="{BB962C8B-B14F-4D97-AF65-F5344CB8AC3E}">
        <p14:creationId xmlns:p14="http://schemas.microsoft.com/office/powerpoint/2010/main" val="339753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7F1AFCF-E8FF-486F-8CB7-6CF5F3469A43}"/>
              </a:ext>
            </a:extLst>
          </p:cNvPr>
          <p:cNvPicPr>
            <a:picLocks noChangeAspect="1"/>
          </p:cNvPicPr>
          <p:nvPr/>
        </p:nvPicPr>
        <p:blipFill>
          <a:blip r:embed="rId3"/>
          <a:stretch>
            <a:fillRect/>
          </a:stretch>
        </p:blipFill>
        <p:spPr>
          <a:xfrm>
            <a:off x="0" y="-368589"/>
            <a:ext cx="12899313" cy="8343321"/>
          </a:xfrm>
          <a:prstGeom prst="rect">
            <a:avLst/>
          </a:prstGeom>
        </p:spPr>
      </p:pic>
      <p:sp>
        <p:nvSpPr>
          <p:cNvPr id="14" name="Rectangle 13">
            <a:extLst>
              <a:ext uri="{FF2B5EF4-FFF2-40B4-BE49-F238E27FC236}">
                <a16:creationId xmlns:a16="http://schemas.microsoft.com/office/drawing/2014/main" id="{2D046539-7151-443C-B4B6-509FF57430AC}"/>
              </a:ext>
            </a:extLst>
          </p:cNvPr>
          <p:cNvSpPr/>
          <p:nvPr/>
        </p:nvSpPr>
        <p:spPr>
          <a:xfrm>
            <a:off x="1305952" y="4423732"/>
            <a:ext cx="10287407" cy="3385542"/>
          </a:xfrm>
          <a:prstGeom prst="rect">
            <a:avLst/>
          </a:prstGeom>
        </p:spPr>
        <p:txBody>
          <a:bodyPr wrap="square">
            <a:spAutoFit/>
          </a:bodyPr>
          <a:lstStyle/>
          <a:p>
            <a:pPr algn="ctr"/>
            <a:r>
              <a:rPr lang="fr-FR" sz="6600" b="1" dirty="0">
                <a:solidFill>
                  <a:srgbClr val="FFFF00"/>
                </a:solidFill>
              </a:rPr>
              <a:t>L’au-delà 1</a:t>
            </a:r>
          </a:p>
          <a:p>
            <a:pPr algn="ctr"/>
            <a:endParaRPr lang="fr-FR" sz="1400" b="1" dirty="0">
              <a:solidFill>
                <a:srgbClr val="FFFF00"/>
              </a:solidFill>
            </a:endParaRPr>
          </a:p>
          <a:p>
            <a:pPr algn="ctr"/>
            <a:r>
              <a:rPr lang="fr-FR" sz="5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appelés à voir Dieu ‘corps et âme’ </a:t>
            </a:r>
            <a:br>
              <a:rPr lang="fr-FR" sz="6600" b="1" dirty="0">
                <a:solidFill>
                  <a:srgbClr val="FFFF00"/>
                </a:solidFill>
              </a:rPr>
            </a:br>
            <a:endParaRPr lang="fr-FR" sz="8000" dirty="0">
              <a:solidFill>
                <a:srgbClr val="FFFF00"/>
              </a:solidFill>
            </a:endParaRPr>
          </a:p>
        </p:txBody>
      </p:sp>
    </p:spTree>
    <p:extLst>
      <p:ext uri="{BB962C8B-B14F-4D97-AF65-F5344CB8AC3E}">
        <p14:creationId xmlns:p14="http://schemas.microsoft.com/office/powerpoint/2010/main" val="2254518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500"/>
                                        <p:tgtEl>
                                          <p:spTgt spid="13"/>
                                        </p:tgtEl>
                                      </p:cBhvr>
                                    </p:animEffect>
                                    <p:anim calcmode="lin" valueType="num">
                                      <p:cBhvr>
                                        <p:cTn id="8" dur="3500" fill="hold"/>
                                        <p:tgtEl>
                                          <p:spTgt spid="13"/>
                                        </p:tgtEl>
                                        <p:attrNameLst>
                                          <p:attrName>ppt_x</p:attrName>
                                        </p:attrNameLst>
                                      </p:cBhvr>
                                      <p:tavLst>
                                        <p:tav tm="0">
                                          <p:val>
                                            <p:strVal val="#ppt_x"/>
                                          </p:val>
                                        </p:tav>
                                        <p:tav tm="100000">
                                          <p:val>
                                            <p:strVal val="#ppt_x"/>
                                          </p:val>
                                        </p:tav>
                                      </p:tavLst>
                                    </p:anim>
                                    <p:anim calcmode="lin" valueType="num">
                                      <p:cBhvr>
                                        <p:cTn id="9" dur="3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3500"/>
                            </p:stCondLst>
                            <p:childTnLst>
                              <p:par>
                                <p:cTn id="11" presetID="10" presetClass="entr" presetSubtype="0" fill="hold" nodeType="afterEffect">
                                  <p:stCondLst>
                                    <p:cond delay="150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3000"/>
                                        <p:tgtEl>
                                          <p:spTgt spid="14">
                                            <p:txEl>
                                              <p:pRg st="0" end="0"/>
                                            </p:txEl>
                                          </p:spTgt>
                                        </p:tgtEl>
                                      </p:cBhvr>
                                    </p:animEffect>
                                  </p:childTnLst>
                                </p:cTn>
                              </p:par>
                            </p:childTnLst>
                          </p:cTn>
                        </p:par>
                        <p:par>
                          <p:cTn id="14" fill="hold">
                            <p:stCondLst>
                              <p:cond delay="8000"/>
                            </p:stCondLst>
                            <p:childTnLst>
                              <p:par>
                                <p:cTn id="15" presetID="10" presetClass="entr" presetSubtype="0" fill="hold" nodeType="after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3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Résultat de recherche d'images pour &quot;jésus ressuscité au bord du lac&quot;"/>
          <p:cNvPicPr/>
          <p:nvPr/>
        </p:nvPicPr>
        <p:blipFill>
          <a:blip r:embed="rId3" cstate="print"/>
          <a:srcRect/>
          <a:stretch>
            <a:fillRect/>
          </a:stretch>
        </p:blipFill>
        <p:spPr bwMode="auto">
          <a:xfrm>
            <a:off x="-295835" y="-174171"/>
            <a:ext cx="12487835" cy="7184571"/>
          </a:xfrm>
          <a:prstGeom prst="rect">
            <a:avLst/>
          </a:prstGeom>
          <a:noFill/>
          <a:ln w="9525">
            <a:noFill/>
            <a:miter lim="800000"/>
            <a:headEnd/>
            <a:tailEnd/>
          </a:ln>
        </p:spPr>
      </p:pic>
      <p:sp>
        <p:nvSpPr>
          <p:cNvPr id="3" name="Espace réservé du contenu 2"/>
          <p:cNvSpPr>
            <a:spLocks noGrp="1"/>
          </p:cNvSpPr>
          <p:nvPr>
            <p:ph idx="1"/>
          </p:nvPr>
        </p:nvSpPr>
        <p:spPr>
          <a:xfrm>
            <a:off x="262847" y="287676"/>
            <a:ext cx="5367392" cy="6447034"/>
          </a:xfrm>
        </p:spPr>
        <p:txBody>
          <a:bodyPr>
            <a:normAutofit/>
          </a:bodyPr>
          <a:lstStyle/>
          <a:p>
            <a:pPr marL="0" indent="0">
              <a:buNone/>
            </a:pPr>
            <a:r>
              <a:rPr lang="fr-FR" sz="3600" b="1" dirty="0">
                <a:solidFill>
                  <a:schemeClr val="bg1"/>
                </a:solidFill>
              </a:rPr>
              <a:t>Au bord du lac : « Aucun des disciples n’osaient lui demander : Qui es-tu, car ils savaient bien que c’était le Seigneur »</a:t>
            </a:r>
            <a:r>
              <a:rPr lang="fr-FR" sz="3600" b="1" i="1" dirty="0">
                <a:solidFill>
                  <a:schemeClr val="bg1"/>
                </a:solidFill>
              </a:rPr>
              <a:t> </a:t>
            </a:r>
            <a:r>
              <a:rPr lang="fr-FR" sz="1600" b="1" dirty="0" err="1">
                <a:solidFill>
                  <a:schemeClr val="bg1"/>
                </a:solidFill>
              </a:rPr>
              <a:t>Jn</a:t>
            </a:r>
            <a:r>
              <a:rPr lang="fr-FR" sz="1600" b="1" dirty="0">
                <a:solidFill>
                  <a:schemeClr val="bg1"/>
                </a:solidFill>
              </a:rPr>
              <a:t> 21,12 </a:t>
            </a:r>
            <a:endParaRPr lang="fr-FR"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fr-FR" dirty="0">
              <a:solidFill>
                <a:srgbClr val="FF0000"/>
              </a:solidFill>
            </a:endParaRPr>
          </a:p>
        </p:txBody>
      </p:sp>
      <p:sp>
        <p:nvSpPr>
          <p:cNvPr id="5" name="Rectangle à coins arrondis 4"/>
          <p:cNvSpPr/>
          <p:nvPr/>
        </p:nvSpPr>
        <p:spPr>
          <a:xfrm>
            <a:off x="0" y="-326571"/>
            <a:ext cx="12191999" cy="7184571"/>
          </a:xfrm>
          <a:prstGeom prst="roundRect">
            <a:avLst/>
          </a:prstGeom>
          <a:gradFill>
            <a:gsLst>
              <a:gs pos="0">
                <a:schemeClr val="accent4">
                  <a:lumMod val="0"/>
                  <a:lumOff val="100000"/>
                  <a:alpha val="30000"/>
                </a:schemeClr>
              </a:gs>
              <a:gs pos="35000">
                <a:schemeClr val="accent4">
                  <a:lumMod val="0"/>
                  <a:lumOff val="100000"/>
                </a:schemeClr>
              </a:gs>
              <a:gs pos="100000">
                <a:schemeClr val="accent4">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i="1" dirty="0">
              <a:solidFill>
                <a:schemeClr val="tx1"/>
              </a:solidFill>
            </a:endParaRPr>
          </a:p>
          <a:p>
            <a:pPr algn="ctr"/>
            <a:endParaRPr lang="fr-FR" sz="2800" b="1" i="1" dirty="0">
              <a:solidFill>
                <a:schemeClr val="tx1"/>
              </a:solidFill>
            </a:endParaRPr>
          </a:p>
          <a:p>
            <a:pPr algn="ctr"/>
            <a:r>
              <a:rPr lang="fr-FR" sz="5400" b="1" i="1" dirty="0">
                <a:solidFill>
                  <a:srgbClr val="002060"/>
                </a:solidFill>
              </a:rPr>
              <a:t>« Les enfants, n’avez-vous</a:t>
            </a:r>
          </a:p>
          <a:p>
            <a:pPr algn="ctr"/>
            <a:r>
              <a:rPr lang="fr-FR" sz="5400" b="1" i="1" dirty="0">
                <a:solidFill>
                  <a:srgbClr val="002060"/>
                </a:solidFill>
              </a:rPr>
              <a:t> rien à manger ? </a:t>
            </a:r>
          </a:p>
          <a:p>
            <a:pPr algn="ctr"/>
            <a:r>
              <a:rPr lang="fr-FR" sz="5400" b="1" i="1" dirty="0">
                <a:solidFill>
                  <a:srgbClr val="002060"/>
                </a:solidFill>
              </a:rPr>
              <a:t>Jetez le filet à droite</a:t>
            </a:r>
          </a:p>
          <a:p>
            <a:pPr algn="ctr"/>
            <a:r>
              <a:rPr lang="fr-FR" sz="5400" b="1" i="1" dirty="0">
                <a:solidFill>
                  <a:srgbClr val="002060"/>
                </a:solidFill>
              </a:rPr>
              <a:t> de la barque ! »</a:t>
            </a:r>
          </a:p>
          <a:p>
            <a:pPr algn="ctr"/>
            <a:r>
              <a:rPr lang="fr-FR" sz="5400" b="1" i="1" dirty="0">
                <a:solidFill>
                  <a:srgbClr val="002060"/>
                </a:solidFill>
              </a:rPr>
              <a:t>« ... Lorsqu'ils furent descendus à terre, </a:t>
            </a:r>
          </a:p>
          <a:p>
            <a:pPr algn="ctr"/>
            <a:r>
              <a:rPr lang="fr-FR" sz="5400" b="1" i="1" dirty="0">
                <a:solidFill>
                  <a:srgbClr val="002060"/>
                </a:solidFill>
              </a:rPr>
              <a:t>ils virent là des charbons allumés, </a:t>
            </a:r>
          </a:p>
          <a:p>
            <a:pPr algn="ctr"/>
            <a:r>
              <a:rPr lang="fr-FR" sz="5400" b="1" i="1" dirty="0">
                <a:solidFill>
                  <a:srgbClr val="002060"/>
                </a:solidFill>
              </a:rPr>
              <a:t>du poisson dessus, et du pain… »</a:t>
            </a:r>
          </a:p>
          <a:p>
            <a:pPr algn="ctr"/>
            <a:endParaRPr lang="fr-FR" b="1" dirty="0">
              <a:solidFill>
                <a:schemeClr val="tx1"/>
              </a:solidFill>
            </a:endParaRPr>
          </a:p>
          <a:p>
            <a:pPr algn="ctr"/>
            <a:r>
              <a:rPr lang="fr-FR" sz="3600" b="1" dirty="0" err="1">
                <a:solidFill>
                  <a:srgbClr val="002060"/>
                </a:solidFill>
              </a:rPr>
              <a:t>Jn</a:t>
            </a:r>
            <a:r>
              <a:rPr lang="fr-FR" sz="3600" b="1" dirty="0">
                <a:solidFill>
                  <a:srgbClr val="002060"/>
                </a:solidFill>
              </a:rPr>
              <a:t> 21,6 et 9</a:t>
            </a:r>
          </a:p>
          <a:p>
            <a:pPr algn="ctr"/>
            <a:endParaRPr lang="fr-FR" sz="2800" b="1" i="1" dirty="0">
              <a:solidFill>
                <a:schemeClr val="tx1"/>
              </a:solidFill>
            </a:endParaRPr>
          </a:p>
          <a:p>
            <a:pPr algn="ctr"/>
            <a:endParaRPr lang="fr-FR" sz="2800" b="1" i="1" dirty="0">
              <a:solidFill>
                <a:schemeClr val="tx1"/>
              </a:solidFill>
            </a:endParaRPr>
          </a:p>
        </p:txBody>
      </p:sp>
      <p:pic>
        <p:nvPicPr>
          <p:cNvPr id="6" name="Image 5"/>
          <p:cNvPicPr>
            <a:picLocks noChangeAspect="1"/>
          </p:cNvPicPr>
          <p:nvPr/>
        </p:nvPicPr>
        <p:blipFill>
          <a:blip r:embed="rId4" cstate="print"/>
          <a:stretch>
            <a:fillRect/>
          </a:stretch>
        </p:blipFill>
        <p:spPr>
          <a:xfrm>
            <a:off x="-295835" y="-326571"/>
            <a:ext cx="12956870" cy="8397899"/>
          </a:xfrm>
          <a:prstGeom prst="rect">
            <a:avLst/>
          </a:prstGeom>
        </p:spPr>
      </p:pic>
    </p:spTree>
    <p:extLst>
      <p:ext uri="{BB962C8B-B14F-4D97-AF65-F5344CB8AC3E}">
        <p14:creationId xmlns:p14="http://schemas.microsoft.com/office/powerpoint/2010/main" val="2943764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0"/>
                                        <p:tgtEl>
                                          <p:spTgt spid="3">
                                            <p:txEl>
                                              <p:pRg st="0" end="0"/>
                                            </p:txEl>
                                          </p:spTgt>
                                        </p:tgtEl>
                                      </p:cBhvr>
                                    </p:animEffect>
                                    <p:anim calcmode="lin" valueType="num">
                                      <p:cBhvr>
                                        <p:cTn id="8" dur="4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1"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p:cTn id="14" dur="1000" fill="hold"/>
                                        <p:tgtEl>
                                          <p:spTgt spid="5">
                                            <p:bg/>
                                          </p:spTgt>
                                        </p:tgtEl>
                                        <p:attrNameLst>
                                          <p:attrName>ppt_w</p:attrName>
                                        </p:attrNameLst>
                                      </p:cBhvr>
                                      <p:tavLst>
                                        <p:tav tm="0">
                                          <p:val>
                                            <p:strVal val="#ppt_w*0.70"/>
                                          </p:val>
                                        </p:tav>
                                        <p:tav tm="100000">
                                          <p:val>
                                            <p:strVal val="#ppt_w"/>
                                          </p:val>
                                        </p:tav>
                                      </p:tavLst>
                                    </p:anim>
                                    <p:anim calcmode="lin" valueType="num">
                                      <p:cBhvr>
                                        <p:cTn id="15" dur="1000" fill="hold"/>
                                        <p:tgtEl>
                                          <p:spTgt spid="5">
                                            <p:bg/>
                                          </p:spTgt>
                                        </p:tgtEl>
                                        <p:attrNameLst>
                                          <p:attrName>ppt_h</p:attrName>
                                        </p:attrNameLst>
                                      </p:cBhvr>
                                      <p:tavLst>
                                        <p:tav tm="0">
                                          <p:val>
                                            <p:strVal val="#ppt_h"/>
                                          </p:val>
                                        </p:tav>
                                        <p:tav tm="100000">
                                          <p:val>
                                            <p:strVal val="#ppt_h"/>
                                          </p:val>
                                        </p:tav>
                                      </p:tavLst>
                                    </p:anim>
                                    <p:animEffect transition="in" filter="fade">
                                      <p:cBhvr>
                                        <p:cTn id="16" dur="1000"/>
                                        <p:tgtEl>
                                          <p:spTgt spid="5">
                                            <p:bg/>
                                          </p:spTgt>
                                        </p:tgtEl>
                                      </p:cBhvr>
                                    </p:animEffect>
                                  </p:childTnLst>
                                </p:cTn>
                              </p:par>
                              <p:par>
                                <p:cTn id="17" presetID="55" presetClass="entr" presetSubtype="0" fill="hold" grpId="1"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2" end="2"/>
                                            </p:txEl>
                                          </p:spTgt>
                                        </p:tgtEl>
                                      </p:cBhvr>
                                    </p:animEffect>
                                  </p:childTnLst>
                                </p:cTn>
                              </p:par>
                              <p:par>
                                <p:cTn id="22" presetID="55" presetClass="entr" presetSubtype="0" fill="hold" grpId="1"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5">
                                            <p:txEl>
                                              <p:pRg st="3" end="3"/>
                                            </p:txEl>
                                          </p:spTgt>
                                        </p:tgtEl>
                                      </p:cBhvr>
                                    </p:animEffect>
                                  </p:childTnLst>
                                </p:cTn>
                              </p:par>
                              <p:par>
                                <p:cTn id="27" presetID="55" presetClass="entr" presetSubtype="0" fill="hold" grpId="1"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p:cTn id="29"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5">
                                            <p:txEl>
                                              <p:pRg st="4" end="4"/>
                                            </p:txEl>
                                          </p:spTgt>
                                        </p:tgtEl>
                                      </p:cBhvr>
                                    </p:animEffect>
                                  </p:childTnLst>
                                </p:cTn>
                              </p:par>
                              <p:par>
                                <p:cTn id="32" presetID="55" presetClass="entr" presetSubtype="0" fill="hold" grpId="1"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p:cTn id="34" dur="1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5">
                                            <p:txEl>
                                              <p:pRg st="5" end="5"/>
                                            </p:txEl>
                                          </p:spTgt>
                                        </p:tgtEl>
                                      </p:cBhvr>
                                    </p:animEffect>
                                  </p:childTnLst>
                                </p:cTn>
                              </p:par>
                              <p:par>
                                <p:cTn id="37" presetID="55" presetClass="entr" presetSubtype="0" fill="hold" grpId="1"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p:cTn id="39" dur="10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40"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41" dur="1000"/>
                                        <p:tgtEl>
                                          <p:spTgt spid="5">
                                            <p:txEl>
                                              <p:pRg st="6" end="6"/>
                                            </p:txEl>
                                          </p:spTgt>
                                        </p:tgtEl>
                                      </p:cBhvr>
                                    </p:animEffect>
                                  </p:childTnLst>
                                </p:cTn>
                              </p:par>
                              <p:par>
                                <p:cTn id="42" presetID="55" presetClass="entr" presetSubtype="0" fill="hold" grpId="1" nodeType="with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 calcmode="lin" valueType="num">
                                      <p:cBhvr>
                                        <p:cTn id="44" dur="1000" fill="hold"/>
                                        <p:tgtEl>
                                          <p:spTgt spid="5">
                                            <p:txEl>
                                              <p:pRg st="7" end="7"/>
                                            </p:txEl>
                                          </p:spTgt>
                                        </p:tgtEl>
                                        <p:attrNameLst>
                                          <p:attrName>ppt_w</p:attrName>
                                        </p:attrNameLst>
                                      </p:cBhvr>
                                      <p:tavLst>
                                        <p:tav tm="0">
                                          <p:val>
                                            <p:strVal val="#ppt_w*0.70"/>
                                          </p:val>
                                        </p:tav>
                                        <p:tav tm="100000">
                                          <p:val>
                                            <p:strVal val="#ppt_w"/>
                                          </p:val>
                                        </p:tav>
                                      </p:tavLst>
                                    </p:anim>
                                    <p:anim calcmode="lin" valueType="num">
                                      <p:cBhvr>
                                        <p:cTn id="45"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46" dur="1000"/>
                                        <p:tgtEl>
                                          <p:spTgt spid="5">
                                            <p:txEl>
                                              <p:pRg st="7" end="7"/>
                                            </p:txEl>
                                          </p:spTgt>
                                        </p:tgtEl>
                                      </p:cBhvr>
                                    </p:animEffect>
                                  </p:childTnLst>
                                </p:cTn>
                              </p:par>
                              <p:par>
                                <p:cTn id="47" presetID="55" presetClass="entr" presetSubtype="0" fill="hold" grpId="1" nodeType="with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p:cTn id="49" dur="1000" fill="hold"/>
                                        <p:tgtEl>
                                          <p:spTgt spid="5">
                                            <p:txEl>
                                              <p:pRg st="8" end="8"/>
                                            </p:txEl>
                                          </p:spTgt>
                                        </p:tgtEl>
                                        <p:attrNameLst>
                                          <p:attrName>ppt_w</p:attrName>
                                        </p:attrNameLst>
                                      </p:cBhvr>
                                      <p:tavLst>
                                        <p:tav tm="0">
                                          <p:val>
                                            <p:strVal val="#ppt_w*0.70"/>
                                          </p:val>
                                        </p:tav>
                                        <p:tav tm="100000">
                                          <p:val>
                                            <p:strVal val="#ppt_w"/>
                                          </p:val>
                                        </p:tav>
                                      </p:tavLst>
                                    </p:anim>
                                    <p:anim calcmode="lin" valueType="num">
                                      <p:cBhvr>
                                        <p:cTn id="50"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51" dur="1000"/>
                                        <p:tgtEl>
                                          <p:spTgt spid="5">
                                            <p:txEl>
                                              <p:pRg st="8" end="8"/>
                                            </p:txEl>
                                          </p:spTgt>
                                        </p:tgtEl>
                                      </p:cBhvr>
                                    </p:animEffect>
                                  </p:childTnLst>
                                </p:cTn>
                              </p:par>
                              <p:par>
                                <p:cTn id="52" presetID="55" presetClass="entr" presetSubtype="0" fill="hold" grpId="1" nodeType="withEffect">
                                  <p:stCondLst>
                                    <p:cond delay="0"/>
                                  </p:stCondLst>
                                  <p:childTnLst>
                                    <p:set>
                                      <p:cBhvr>
                                        <p:cTn id="53" dur="1" fill="hold">
                                          <p:stCondLst>
                                            <p:cond delay="0"/>
                                          </p:stCondLst>
                                        </p:cTn>
                                        <p:tgtEl>
                                          <p:spTgt spid="5">
                                            <p:txEl>
                                              <p:pRg st="10" end="10"/>
                                            </p:txEl>
                                          </p:spTgt>
                                        </p:tgtEl>
                                        <p:attrNameLst>
                                          <p:attrName>style.visibility</p:attrName>
                                        </p:attrNameLst>
                                      </p:cBhvr>
                                      <p:to>
                                        <p:strVal val="visible"/>
                                      </p:to>
                                    </p:set>
                                    <p:anim calcmode="lin" valueType="num">
                                      <p:cBhvr>
                                        <p:cTn id="54" dur="1000" fill="hold"/>
                                        <p:tgtEl>
                                          <p:spTgt spid="5">
                                            <p:txEl>
                                              <p:pRg st="10" end="10"/>
                                            </p:txEl>
                                          </p:spTgt>
                                        </p:tgtEl>
                                        <p:attrNameLst>
                                          <p:attrName>ppt_w</p:attrName>
                                        </p:attrNameLst>
                                      </p:cBhvr>
                                      <p:tavLst>
                                        <p:tav tm="0">
                                          <p:val>
                                            <p:strVal val="#ppt_w*0.70"/>
                                          </p:val>
                                        </p:tav>
                                        <p:tav tm="100000">
                                          <p:val>
                                            <p:strVal val="#ppt_w"/>
                                          </p:val>
                                        </p:tav>
                                      </p:tavLst>
                                    </p:anim>
                                    <p:anim calcmode="lin" valueType="num">
                                      <p:cBhvr>
                                        <p:cTn id="55"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56" dur="1000"/>
                                        <p:tgtEl>
                                          <p:spTgt spid="5">
                                            <p:txEl>
                                              <p:pRg st="10" end="10"/>
                                            </p:txEl>
                                          </p:spTgt>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4000"/>
                                        <p:tgtEl>
                                          <p:spTgt spid="6"/>
                                        </p:tgtEl>
                                      </p:cBhvr>
                                    </p:animEffect>
                                  </p:childTnLst>
                                </p:cTn>
                              </p:par>
                              <p:par>
                                <p:cTn id="61" presetID="10" presetClass="entr" presetSubtype="0" fill="hold" nodeType="withEffect">
                                  <p:stCondLst>
                                    <p:cond delay="2000"/>
                                  </p:stCondLst>
                                  <p:childTnLst>
                                    <p:set>
                                      <p:cBhvr>
                                        <p:cTn id="62" dur="1" fill="hold">
                                          <p:stCondLst>
                                            <p:cond delay="0"/>
                                          </p:stCondLst>
                                        </p:cTn>
                                        <p:tgtEl>
                                          <p:spTgt spid="5">
                                            <p:txEl>
                                              <p:pRg st="3" end="3"/>
                                            </p:txEl>
                                          </p:spTgt>
                                        </p:tgtEl>
                                        <p:attrNameLst>
                                          <p:attrName>style.visibility</p:attrName>
                                        </p:attrNameLst>
                                      </p:cBhvr>
                                      <p:to>
                                        <p:strVal val="visible"/>
                                      </p:to>
                                    </p:set>
                                    <p:animEffect transition="in" filter="fade">
                                      <p:cBhvr>
                                        <p:cTn id="63" dur="2000"/>
                                        <p:tgtEl>
                                          <p:spTgt spid="5">
                                            <p:txEl>
                                              <p:pRg st="3" end="3"/>
                                            </p:txEl>
                                          </p:spTgt>
                                        </p:tgtEl>
                                      </p:cBhvr>
                                    </p:animEffect>
                                  </p:childTnLst>
                                </p:cTn>
                              </p:par>
                            </p:childTnLst>
                          </p:cTn>
                        </p:par>
                        <p:par>
                          <p:cTn id="64" fill="hold">
                            <p:stCondLst>
                              <p:cond delay="5000"/>
                            </p:stCondLst>
                            <p:childTnLst>
                              <p:par>
                                <p:cTn id="65" presetID="22" presetClass="entr" presetSubtype="1" fill="hold" nodeType="after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Effect transition="in" filter="wipe(up)">
                                      <p:cBhvr>
                                        <p:cTn id="67" dur="2000"/>
                                        <p:tgtEl>
                                          <p:spTgt spid="5">
                                            <p:txEl>
                                              <p:pRg st="4" end="4"/>
                                            </p:txEl>
                                          </p:spTgt>
                                        </p:tgtEl>
                                      </p:cBhvr>
                                    </p:animEffect>
                                  </p:childTnLst>
                                </p:cTn>
                              </p:par>
                              <p:par>
                                <p:cTn id="68" presetID="22" presetClass="entr" presetSubtype="1" fill="hold" nodeType="withEffect">
                                  <p:stCondLst>
                                    <p:cond delay="0"/>
                                  </p:stCondLst>
                                  <p:childTnLst>
                                    <p:set>
                                      <p:cBhvr>
                                        <p:cTn id="69" dur="1" fill="hold">
                                          <p:stCondLst>
                                            <p:cond delay="0"/>
                                          </p:stCondLst>
                                        </p:cTn>
                                        <p:tgtEl>
                                          <p:spTgt spid="5">
                                            <p:txEl>
                                              <p:pRg st="5" end="5"/>
                                            </p:txEl>
                                          </p:spTgt>
                                        </p:tgtEl>
                                        <p:attrNameLst>
                                          <p:attrName>style.visibility</p:attrName>
                                        </p:attrNameLst>
                                      </p:cBhvr>
                                      <p:to>
                                        <p:strVal val="visible"/>
                                      </p:to>
                                    </p:set>
                                    <p:animEffect transition="in" filter="wipe(up)">
                                      <p:cBhvr>
                                        <p:cTn id="70" dur="2000"/>
                                        <p:tgtEl>
                                          <p:spTgt spid="5">
                                            <p:txEl>
                                              <p:pRg st="5" end="5"/>
                                            </p:txEl>
                                          </p:spTgt>
                                        </p:tgtEl>
                                      </p:cBhvr>
                                    </p:animEffect>
                                  </p:childTnLst>
                                </p:cTn>
                              </p:par>
                            </p:childTnLst>
                          </p:cTn>
                        </p:par>
                        <p:par>
                          <p:cTn id="71" fill="hold">
                            <p:stCondLst>
                              <p:cond delay="7000"/>
                            </p:stCondLst>
                            <p:childTnLst>
                              <p:par>
                                <p:cTn id="72" presetID="22" presetClass="entr" presetSubtype="1" fill="hold" nodeType="afterEffect">
                                  <p:stCondLst>
                                    <p:cond delay="0"/>
                                  </p:stCondLst>
                                  <p:childTnLst>
                                    <p:set>
                                      <p:cBhvr>
                                        <p:cTn id="73" dur="1" fill="hold">
                                          <p:stCondLst>
                                            <p:cond delay="0"/>
                                          </p:stCondLst>
                                        </p:cTn>
                                        <p:tgtEl>
                                          <p:spTgt spid="5">
                                            <p:txEl>
                                              <p:pRg st="6" end="6"/>
                                            </p:txEl>
                                          </p:spTgt>
                                        </p:tgtEl>
                                        <p:attrNameLst>
                                          <p:attrName>style.visibility</p:attrName>
                                        </p:attrNameLst>
                                      </p:cBhvr>
                                      <p:to>
                                        <p:strVal val="visible"/>
                                      </p:to>
                                    </p:set>
                                    <p:animEffect transition="in" filter="wipe(up)">
                                      <p:cBhvr>
                                        <p:cTn id="74" dur="3000"/>
                                        <p:tgtEl>
                                          <p:spTgt spid="5">
                                            <p:txEl>
                                              <p:pRg st="6" end="6"/>
                                            </p:txEl>
                                          </p:spTgt>
                                        </p:tgtEl>
                                      </p:cBhvr>
                                    </p:animEffect>
                                  </p:childTnLst>
                                </p:cTn>
                              </p:par>
                            </p:childTnLst>
                          </p:cTn>
                        </p:par>
                        <p:par>
                          <p:cTn id="75" fill="hold">
                            <p:stCondLst>
                              <p:cond delay="10000"/>
                            </p:stCondLst>
                            <p:childTnLst>
                              <p:par>
                                <p:cTn id="76" presetID="22" presetClass="entr" presetSubtype="1" fill="hold" nodeType="afterEffect">
                                  <p:stCondLst>
                                    <p:cond delay="0"/>
                                  </p:stCondLst>
                                  <p:childTnLst>
                                    <p:set>
                                      <p:cBhvr>
                                        <p:cTn id="77" dur="1" fill="hold">
                                          <p:stCondLst>
                                            <p:cond delay="0"/>
                                          </p:stCondLst>
                                        </p:cTn>
                                        <p:tgtEl>
                                          <p:spTgt spid="5">
                                            <p:txEl>
                                              <p:pRg st="7" end="7"/>
                                            </p:txEl>
                                          </p:spTgt>
                                        </p:tgtEl>
                                        <p:attrNameLst>
                                          <p:attrName>style.visibility</p:attrName>
                                        </p:attrNameLst>
                                      </p:cBhvr>
                                      <p:to>
                                        <p:strVal val="visible"/>
                                      </p:to>
                                    </p:set>
                                    <p:animEffect transition="in" filter="wipe(up)">
                                      <p:cBhvr>
                                        <p:cTn id="78" dur="2750"/>
                                        <p:tgtEl>
                                          <p:spTgt spid="5">
                                            <p:txEl>
                                              <p:pRg st="7" end="7"/>
                                            </p:txEl>
                                          </p:spTgt>
                                        </p:tgtEl>
                                      </p:cBhvr>
                                    </p:animEffect>
                                  </p:childTnLst>
                                </p:cTn>
                              </p:par>
                            </p:childTnLst>
                          </p:cTn>
                        </p:par>
                        <p:par>
                          <p:cTn id="79" fill="hold">
                            <p:stCondLst>
                              <p:cond delay="12750"/>
                            </p:stCondLst>
                            <p:childTnLst>
                              <p:par>
                                <p:cTn id="80" presetID="22" presetClass="entr" presetSubtype="1" fill="hold" nodeType="afterEffect">
                                  <p:stCondLst>
                                    <p:cond delay="0"/>
                                  </p:stCondLst>
                                  <p:childTnLst>
                                    <p:set>
                                      <p:cBhvr>
                                        <p:cTn id="81" dur="1" fill="hold">
                                          <p:stCondLst>
                                            <p:cond delay="0"/>
                                          </p:stCondLst>
                                        </p:cTn>
                                        <p:tgtEl>
                                          <p:spTgt spid="5">
                                            <p:txEl>
                                              <p:pRg st="8" end="8"/>
                                            </p:txEl>
                                          </p:spTgt>
                                        </p:tgtEl>
                                        <p:attrNameLst>
                                          <p:attrName>style.visibility</p:attrName>
                                        </p:attrNameLst>
                                      </p:cBhvr>
                                      <p:to>
                                        <p:strVal val="visible"/>
                                      </p:to>
                                    </p:set>
                                    <p:animEffect transition="in" filter="wipe(up)">
                                      <p:cBhvr>
                                        <p:cTn id="82" dur="2750"/>
                                        <p:tgtEl>
                                          <p:spTgt spid="5">
                                            <p:txEl>
                                              <p:pRg st="8" end="8"/>
                                            </p:txEl>
                                          </p:spTgt>
                                        </p:tgtEl>
                                      </p:cBhvr>
                                    </p:animEffect>
                                  </p:childTnLst>
                                </p:cTn>
                              </p:par>
                            </p:childTnLst>
                          </p:cTn>
                        </p:par>
                        <p:par>
                          <p:cTn id="83" fill="hold">
                            <p:stCondLst>
                              <p:cond delay="15500"/>
                            </p:stCondLst>
                            <p:childTnLst>
                              <p:par>
                                <p:cTn id="84" presetID="22" presetClass="entr" presetSubtype="1" fill="hold" nodeType="afterEffect">
                                  <p:stCondLst>
                                    <p:cond delay="0"/>
                                  </p:stCondLst>
                                  <p:childTnLst>
                                    <p:set>
                                      <p:cBhvr>
                                        <p:cTn id="85" dur="1" fill="hold">
                                          <p:stCondLst>
                                            <p:cond delay="0"/>
                                          </p:stCondLst>
                                        </p:cTn>
                                        <p:tgtEl>
                                          <p:spTgt spid="5">
                                            <p:txEl>
                                              <p:pRg st="10" end="10"/>
                                            </p:txEl>
                                          </p:spTgt>
                                        </p:tgtEl>
                                        <p:attrNameLst>
                                          <p:attrName>style.visibility</p:attrName>
                                        </p:attrNameLst>
                                      </p:cBhvr>
                                      <p:to>
                                        <p:strVal val="visible"/>
                                      </p:to>
                                    </p:set>
                                    <p:animEffect transition="in" filter="wipe(up)">
                                      <p:cBhvr>
                                        <p:cTn id="86"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1"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6738" y="1440873"/>
            <a:ext cx="11956648" cy="392159"/>
          </a:xfrm>
          <a:prstGeom prst="rect">
            <a:avLst/>
          </a:prstGeom>
        </p:spPr>
        <p:txBody>
          <a:bodyPr wrap="square">
            <a:spAutoFit/>
          </a:bodyPr>
          <a:lstStyle/>
          <a:p>
            <a:pPr>
              <a:lnSpc>
                <a:spcPct val="115000"/>
              </a:lnSpc>
              <a:spcAft>
                <a:spcPts val="1000"/>
              </a:spcAft>
            </a:pPr>
            <a:endParaRPr lang="fr-F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à coins arrondis 6"/>
          <p:cNvSpPr/>
          <p:nvPr/>
        </p:nvSpPr>
        <p:spPr>
          <a:xfrm>
            <a:off x="322181" y="238166"/>
            <a:ext cx="11459028" cy="63011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000" b="1" dirty="0">
              <a:solidFill>
                <a:schemeClr val="bg1"/>
              </a:solidFill>
            </a:endParaRPr>
          </a:p>
        </p:txBody>
      </p:sp>
      <p:pic>
        <p:nvPicPr>
          <p:cNvPr id="2050" name="Picture 2" descr="Maurice Zundel : « la présence réelle de Jésus dans l&amp;#39;Eucharistie » -  Journal de Denis Chautard">
            <a:extLst>
              <a:ext uri="{FF2B5EF4-FFF2-40B4-BE49-F238E27FC236}">
                <a16:creationId xmlns:a16="http://schemas.microsoft.com/office/drawing/2014/main" id="{3CCFC78C-612D-4E36-B7C3-F733FBF0C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20" y="0"/>
            <a:ext cx="12441620" cy="977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028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50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750"/>
                                        <p:tgtEl>
                                          <p:spTgt spid="7">
                                            <p:txEl>
                                              <p:pRg st="0" end="0"/>
                                            </p:txEl>
                                          </p:spTgt>
                                        </p:tgtEl>
                                      </p:cBhvr>
                                    </p:animEffect>
                                  </p:childTnLst>
                                </p:cTn>
                              </p:par>
                              <p:par>
                                <p:cTn id="8" presetID="10" presetClass="entr" presetSubtype="0" fill="hold" grpId="0" nodeType="withEffect" nodePh="1">
                                  <p:stCondLst>
                                    <p:cond delay="500"/>
                                  </p:stCondLst>
                                  <p:endCondLst>
                                    <p:cond evt="begin" delay="0">
                                      <p:tn val="8"/>
                                    </p:cond>
                                  </p:end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par>
                                <p:cTn id="11" presetID="55" presetClass="entr" presetSubtype="0" fill="hold" nodeType="withEffect">
                                  <p:stCondLst>
                                    <p:cond delay="50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3000" fill="hold"/>
                                        <p:tgtEl>
                                          <p:spTgt spid="2050"/>
                                        </p:tgtEl>
                                        <p:attrNameLst>
                                          <p:attrName>ppt_w</p:attrName>
                                        </p:attrNameLst>
                                      </p:cBhvr>
                                      <p:tavLst>
                                        <p:tav tm="0">
                                          <p:val>
                                            <p:strVal val="#ppt_w*0.70"/>
                                          </p:val>
                                        </p:tav>
                                        <p:tav tm="100000">
                                          <p:val>
                                            <p:strVal val="#ppt_w"/>
                                          </p:val>
                                        </p:tav>
                                      </p:tavLst>
                                    </p:anim>
                                    <p:anim calcmode="lin" valueType="num">
                                      <p:cBhvr>
                                        <p:cTn id="14" dur="3000" fill="hold"/>
                                        <p:tgtEl>
                                          <p:spTgt spid="2050"/>
                                        </p:tgtEl>
                                        <p:attrNameLst>
                                          <p:attrName>ppt_h</p:attrName>
                                        </p:attrNameLst>
                                      </p:cBhvr>
                                      <p:tavLst>
                                        <p:tav tm="0">
                                          <p:val>
                                            <p:strVal val="#ppt_h"/>
                                          </p:val>
                                        </p:tav>
                                        <p:tav tm="100000">
                                          <p:val>
                                            <p:strVal val="#ppt_h"/>
                                          </p:val>
                                        </p:tav>
                                      </p:tavLst>
                                    </p:anim>
                                    <p:animEffect transition="in" filter="fade">
                                      <p:cBhvr>
                                        <p:cTn id="15"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6419" y="2449855"/>
            <a:ext cx="8879162" cy="2067233"/>
          </a:xfrm>
          <a:prstGeom prst="rect">
            <a:avLst/>
          </a:prstGeom>
        </p:spPr>
        <p:txBody>
          <a:bodyPr wrap="none">
            <a:spAutoFit/>
          </a:bodyPr>
          <a:lstStyle/>
          <a:p>
            <a:pPr algn="ctr">
              <a:spcAft>
                <a:spcPts val="1000"/>
              </a:spcAft>
            </a:pPr>
            <a:r>
              <a:rPr lang="fr-FR" sz="6000" b="1" dirty="0">
                <a:solidFill>
                  <a:srgbClr val="C00000"/>
                </a:solidFill>
              </a:rPr>
              <a:t> Pourquoi Jésus disparait-il </a:t>
            </a:r>
          </a:p>
          <a:p>
            <a:pPr algn="ctr">
              <a:spcAft>
                <a:spcPts val="1000"/>
              </a:spcAft>
            </a:pPr>
            <a:r>
              <a:rPr lang="fr-FR" sz="6000" b="1" dirty="0">
                <a:solidFill>
                  <a:srgbClr val="C00000"/>
                </a:solidFill>
              </a:rPr>
              <a:t>à leurs yeux ? </a:t>
            </a:r>
          </a:p>
        </p:txBody>
      </p:sp>
      <p:pic>
        <p:nvPicPr>
          <p:cNvPr id="10" name="Image 9" descr="Résultat de recherche d'images pour &quot;les pelerins d'emmaus&quot;"/>
          <p:cNvPicPr/>
          <p:nvPr/>
        </p:nvPicPr>
        <p:blipFill>
          <a:blip r:embed="rId3">
            <a:extLst>
              <a:ext uri="{28A0092B-C50C-407E-A947-70E740481C1C}">
                <a14:useLocalDpi xmlns:a14="http://schemas.microsoft.com/office/drawing/2010/main" val="0"/>
              </a:ext>
            </a:extLst>
          </a:blip>
          <a:srcRect/>
          <a:stretch>
            <a:fillRect/>
          </a:stretch>
        </p:blipFill>
        <p:spPr bwMode="auto">
          <a:xfrm>
            <a:off x="1656419" y="0"/>
            <a:ext cx="8669867" cy="6858000"/>
          </a:xfrm>
          <a:prstGeom prst="rect">
            <a:avLst/>
          </a:prstGeom>
          <a:noFill/>
          <a:ln>
            <a:noFill/>
          </a:ln>
        </p:spPr>
      </p:pic>
      <p:sp>
        <p:nvSpPr>
          <p:cNvPr id="13" name="Rectangle à coins arrondis 12"/>
          <p:cNvSpPr/>
          <p:nvPr/>
        </p:nvSpPr>
        <p:spPr>
          <a:xfrm>
            <a:off x="-299878" y="-171547"/>
            <a:ext cx="12791756" cy="7029547"/>
          </a:xfrm>
          <a:prstGeom prst="roundRect">
            <a:avLst/>
          </a:prstGeom>
          <a:gradFill>
            <a:gsLst>
              <a:gs pos="0">
                <a:schemeClr val="accent4">
                  <a:lumMod val="0"/>
                  <a:lumOff val="100000"/>
                  <a:alpha val="0"/>
                </a:schemeClr>
              </a:gs>
              <a:gs pos="35000">
                <a:schemeClr val="accent4">
                  <a:lumMod val="0"/>
                  <a:lumOff val="100000"/>
                </a:schemeClr>
              </a:gs>
              <a:gs pos="100000">
                <a:schemeClr val="accent4">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fr-FR" sz="6600" b="1" dirty="0">
                <a:solidFill>
                  <a:srgbClr val="C00000"/>
                </a:solidFill>
              </a:rPr>
              <a:t>Jésus leur donne </a:t>
            </a:r>
          </a:p>
          <a:p>
            <a:pPr algn="ctr">
              <a:spcAft>
                <a:spcPts val="1000"/>
              </a:spcAft>
            </a:pPr>
            <a:r>
              <a:rPr lang="fr-FR" sz="6600" b="1" dirty="0">
                <a:solidFill>
                  <a:srgbClr val="C00000"/>
                </a:solidFill>
              </a:rPr>
              <a:t>un autre mode de sa présence :</a:t>
            </a:r>
          </a:p>
          <a:p>
            <a:pPr algn="ctr">
              <a:spcAft>
                <a:spcPts val="1000"/>
              </a:spcAft>
            </a:pPr>
            <a:endParaRPr lang="fr-FR" sz="2800" b="1" dirty="0">
              <a:solidFill>
                <a:srgbClr val="C00000"/>
              </a:solidFill>
            </a:endParaRPr>
          </a:p>
          <a:p>
            <a:pPr algn="ctr">
              <a:spcAft>
                <a:spcPts val="1000"/>
              </a:spcAft>
            </a:pPr>
            <a:r>
              <a:rPr lang="fr-FR" sz="6600" b="1" dirty="0">
                <a:solidFill>
                  <a:srgbClr val="C00000"/>
                </a:solidFill>
              </a:rPr>
              <a:t>L’EUCHARISTIE</a:t>
            </a:r>
            <a:endParaRPr lang="fr-FR" sz="4000" b="1" dirty="0">
              <a:solidFill>
                <a:srgbClr val="C00000"/>
              </a:solidFill>
            </a:endParaRPr>
          </a:p>
          <a:p>
            <a:pPr algn="ctr">
              <a:spcAft>
                <a:spcPts val="1000"/>
              </a:spcAft>
            </a:pPr>
            <a:endParaRPr lang="fr-FR" sz="3600" b="1" dirty="0">
              <a:solidFill>
                <a:srgbClr val="FF0000"/>
              </a:solidFill>
            </a:endParaRPr>
          </a:p>
        </p:txBody>
      </p:sp>
      <p:pic>
        <p:nvPicPr>
          <p:cNvPr id="3" name="Image 2"/>
          <p:cNvPicPr>
            <a:picLocks noChangeAspect="1"/>
          </p:cNvPicPr>
          <p:nvPr/>
        </p:nvPicPr>
        <p:blipFill>
          <a:blip r:embed="rId4"/>
          <a:stretch>
            <a:fillRect/>
          </a:stretch>
        </p:blipFill>
        <p:spPr>
          <a:xfrm>
            <a:off x="0" y="-407642"/>
            <a:ext cx="12491878" cy="7501736"/>
          </a:xfrm>
          <a:prstGeom prst="rect">
            <a:avLst/>
          </a:prstGeom>
        </p:spPr>
      </p:pic>
    </p:spTree>
    <p:extLst>
      <p:ext uri="{BB962C8B-B14F-4D97-AF65-F5344CB8AC3E}">
        <p14:creationId xmlns:p14="http://schemas.microsoft.com/office/powerpoint/2010/main" val="2253414899"/>
      </p:ext>
    </p:extLst>
  </p:cSld>
  <p:clrMapOvr>
    <a:masterClrMapping/>
  </p:clrMapOvr>
  <mc:AlternateContent xmlns:mc="http://schemas.openxmlformats.org/markup-compatibility/2006" xmlns:p14="http://schemas.microsoft.com/office/powerpoint/2010/main">
    <mc:Choice Requires="p14">
      <p:transition spd="slow" p14:dur="5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anim calcmode="lin" valueType="num">
                                      <p:cBhvr>
                                        <p:cTn id="8" dur="5000" fill="hold"/>
                                        <p:tgtEl>
                                          <p:spTgt spid="10"/>
                                        </p:tgtEl>
                                        <p:attrNameLst>
                                          <p:attrName>ppt_x</p:attrName>
                                        </p:attrNameLst>
                                      </p:cBhvr>
                                      <p:tavLst>
                                        <p:tav tm="0">
                                          <p:val>
                                            <p:strVal val="#ppt_x"/>
                                          </p:val>
                                        </p:tav>
                                        <p:tav tm="100000">
                                          <p:val>
                                            <p:strVal val="#ppt_x"/>
                                          </p:val>
                                        </p:tav>
                                      </p:tavLst>
                                    </p:anim>
                                    <p:anim calcmode="lin" valueType="num">
                                      <p:cBhvr>
                                        <p:cTn id="9" dur="5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3000"/>
                                        <p:tgtEl>
                                          <p:spTgt spid="13"/>
                                        </p:tgtEl>
                                      </p:cBhvr>
                                    </p:animEffect>
                                    <p:anim calcmode="lin" valueType="num">
                                      <p:cBhvr>
                                        <p:cTn id="15" dur="3000" fill="hold"/>
                                        <p:tgtEl>
                                          <p:spTgt spid="13"/>
                                        </p:tgtEl>
                                        <p:attrNameLst>
                                          <p:attrName>ppt_x</p:attrName>
                                        </p:attrNameLst>
                                      </p:cBhvr>
                                      <p:tavLst>
                                        <p:tav tm="0">
                                          <p:val>
                                            <p:strVal val="#ppt_x"/>
                                          </p:val>
                                        </p:tav>
                                        <p:tav tm="100000">
                                          <p:val>
                                            <p:strVal val="#ppt_x"/>
                                          </p:val>
                                        </p:tav>
                                      </p:tavLst>
                                    </p:anim>
                                    <p:anim calcmode="lin" valueType="num">
                                      <p:cBhvr>
                                        <p:cTn id="16" dur="3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25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0491" y="1733200"/>
            <a:ext cx="10184238" cy="2123658"/>
          </a:xfrm>
          <a:prstGeom prst="rect">
            <a:avLst/>
          </a:prstGeom>
        </p:spPr>
        <p:txBody>
          <a:bodyPr wrap="square">
            <a:spAutoFit/>
          </a:bodyPr>
          <a:lstStyle/>
          <a:p>
            <a:pPr algn="ctr"/>
            <a:r>
              <a:rPr lang="fr-FR" sz="6600" b="1" dirty="0">
                <a:solidFill>
                  <a:srgbClr val="C00000"/>
                </a:solidFill>
              </a:rPr>
              <a:t>Et pour nous, depuis, </a:t>
            </a:r>
          </a:p>
          <a:p>
            <a:pPr algn="ctr"/>
            <a:r>
              <a:rPr lang="fr-FR" sz="6600" b="1" dirty="0">
                <a:solidFill>
                  <a:srgbClr val="C00000"/>
                </a:solidFill>
              </a:rPr>
              <a:t>qu’est-ce que cela change ?</a:t>
            </a:r>
          </a:p>
        </p:txBody>
      </p:sp>
      <p:sp>
        <p:nvSpPr>
          <p:cNvPr id="5" name="Rectangle à coins arrondis 4"/>
          <p:cNvSpPr/>
          <p:nvPr/>
        </p:nvSpPr>
        <p:spPr>
          <a:xfrm>
            <a:off x="0" y="0"/>
            <a:ext cx="12192000" cy="6858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0" b="1" dirty="0">
                <a:solidFill>
                  <a:schemeClr val="tx1">
                    <a:lumMod val="85000"/>
                    <a:lumOff val="15000"/>
                  </a:schemeClr>
                </a:solidFill>
                <a:latin typeface="DigifaceWide" pitchFamily="2" charset="0"/>
              </a:rPr>
              <a:t>Tout !</a:t>
            </a:r>
          </a:p>
          <a:p>
            <a:pPr algn="ctr"/>
            <a:r>
              <a:rPr lang="fr-FR" sz="6000" b="1" dirty="0">
                <a:solidFill>
                  <a:schemeClr val="tx1">
                    <a:lumMod val="85000"/>
                    <a:lumOff val="15000"/>
                  </a:schemeClr>
                </a:solidFill>
              </a:rPr>
              <a:t>Parce qu’Il est présent </a:t>
            </a:r>
          </a:p>
          <a:p>
            <a:pPr algn="ctr"/>
            <a:r>
              <a:rPr lang="fr-FR" sz="6000" b="1" dirty="0">
                <a:solidFill>
                  <a:schemeClr val="tx1">
                    <a:lumMod val="85000"/>
                    <a:lumOff val="15000"/>
                  </a:schemeClr>
                </a:solidFill>
              </a:rPr>
              <a:t>dans l’hostie consacrée </a:t>
            </a:r>
          </a:p>
          <a:p>
            <a:pPr algn="ctr"/>
            <a:r>
              <a:rPr lang="fr-FR" sz="6000" b="1" dirty="0">
                <a:solidFill>
                  <a:schemeClr val="tx1">
                    <a:lumMod val="85000"/>
                    <a:lumOff val="15000"/>
                  </a:schemeClr>
                </a:solidFill>
              </a:rPr>
              <a:t>qui est son corps glorieux, </a:t>
            </a:r>
          </a:p>
          <a:p>
            <a:pPr algn="ctr"/>
            <a:r>
              <a:rPr lang="fr-FR" sz="6000" b="1" dirty="0">
                <a:solidFill>
                  <a:schemeClr val="tx1">
                    <a:lumMod val="85000"/>
                    <a:lumOff val="15000"/>
                  </a:schemeClr>
                </a:solidFill>
              </a:rPr>
              <a:t>et que c’est </a:t>
            </a:r>
          </a:p>
          <a:p>
            <a:pPr algn="ctr"/>
            <a:r>
              <a:rPr lang="fr-FR" sz="6000" b="1" dirty="0">
                <a:solidFill>
                  <a:schemeClr val="tx1">
                    <a:lumMod val="85000"/>
                    <a:lumOff val="15000"/>
                  </a:schemeClr>
                </a:solidFill>
              </a:rPr>
              <a:t>ce mode de présence </a:t>
            </a:r>
          </a:p>
          <a:p>
            <a:pPr algn="ctr"/>
            <a:r>
              <a:rPr lang="fr-FR" sz="6000" b="1" dirty="0">
                <a:solidFill>
                  <a:schemeClr val="tx1">
                    <a:lumMod val="85000"/>
                    <a:lumOff val="15000"/>
                  </a:schemeClr>
                </a:solidFill>
              </a:rPr>
              <a:t>qui nous est donné</a:t>
            </a:r>
            <a:endParaRPr lang="fr-FR" sz="2400" b="1" dirty="0">
              <a:solidFill>
                <a:schemeClr val="tx1">
                  <a:lumMod val="85000"/>
                  <a:lumOff val="15000"/>
                </a:schemeClr>
              </a:solidFill>
            </a:endParaRPr>
          </a:p>
        </p:txBody>
      </p:sp>
      <p:pic>
        <p:nvPicPr>
          <p:cNvPr id="6" name="Picture 2" descr="Résultat de recherche d'images pour &quot;image du saint sacremen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4167" y="-991244"/>
            <a:ext cx="8443666" cy="10319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252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0"/>
                                        <p:tgtEl>
                                          <p:spTgt spid="2">
                                            <p:txEl>
                                              <p:pRg st="1" end="1"/>
                                            </p:txEl>
                                          </p:spTgt>
                                        </p:tgtEl>
                                      </p:cBhvr>
                                    </p:animEffect>
                                  </p:childTnLst>
                                </p:cTn>
                              </p:par>
                            </p:childTnLst>
                          </p:cTn>
                        </p:par>
                        <p:par>
                          <p:cTn id="15" fill="hold">
                            <p:stCondLst>
                              <p:cond delay="5000"/>
                            </p:stCondLst>
                            <p:childTnLst>
                              <p:par>
                                <p:cTn id="16" presetID="42" presetClass="entr" presetSubtype="0" fill="hold" grpId="0" nodeType="afterEffect">
                                  <p:stCondLst>
                                    <p:cond delay="1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22" presetClass="entr" presetSubtype="1" fill="hold" nodeType="withEffect">
                                  <p:stCondLst>
                                    <p:cond delay="20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up)">
                                      <p:cBhvr>
                                        <p:cTn id="23" dur="2500"/>
                                        <p:tgtEl>
                                          <p:spTgt spid="5">
                                            <p:txEl>
                                              <p:pRg st="0" end="0"/>
                                            </p:txEl>
                                          </p:spTgt>
                                        </p:tgtEl>
                                      </p:cBhvr>
                                    </p:animEffect>
                                  </p:childTnLst>
                                </p:cTn>
                              </p:par>
                            </p:childTnLst>
                          </p:cTn>
                        </p:par>
                        <p:par>
                          <p:cTn id="24" fill="hold">
                            <p:stCondLst>
                              <p:cond delay="9500"/>
                            </p:stCondLst>
                            <p:childTnLst>
                              <p:par>
                                <p:cTn id="25" presetID="22" presetClass="entr" presetSubtype="1" fill="hold"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up)">
                                      <p:cBhvr>
                                        <p:cTn id="27" dur="8000"/>
                                        <p:tgtEl>
                                          <p:spTgt spid="5">
                                            <p:txEl>
                                              <p:pRg st="1" end="1"/>
                                            </p:txEl>
                                          </p:spTgt>
                                        </p:tgtEl>
                                      </p:cBhvr>
                                    </p:animEffect>
                                  </p:childTnLst>
                                </p:cTn>
                              </p:par>
                              <p:par>
                                <p:cTn id="28" presetID="22" presetClass="entr" presetSubtype="1" fill="hold" nodeType="withEffect">
                                  <p:stCondLst>
                                    <p:cond delay="100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8000"/>
                                        <p:tgtEl>
                                          <p:spTgt spid="5">
                                            <p:txEl>
                                              <p:pRg st="2" end="2"/>
                                            </p:txEl>
                                          </p:spTgt>
                                        </p:tgtEl>
                                      </p:cBhvr>
                                    </p:animEffect>
                                  </p:childTnLst>
                                </p:cTn>
                              </p:par>
                              <p:par>
                                <p:cTn id="31" presetID="22" presetClass="entr" presetSubtype="1" fill="hold" nodeType="withEffect">
                                  <p:stCondLst>
                                    <p:cond delay="100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up)">
                                      <p:cBhvr>
                                        <p:cTn id="33" dur="8000"/>
                                        <p:tgtEl>
                                          <p:spTgt spid="5">
                                            <p:txEl>
                                              <p:pRg st="3" end="3"/>
                                            </p:txEl>
                                          </p:spTgt>
                                        </p:tgtEl>
                                      </p:cBhvr>
                                    </p:animEffect>
                                  </p:childTnLst>
                                </p:cTn>
                              </p:par>
                              <p:par>
                                <p:cTn id="34" presetID="22" presetClass="entr" presetSubtype="1" fill="hold" nodeType="withEffect">
                                  <p:stCondLst>
                                    <p:cond delay="200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wipe(up)">
                                      <p:cBhvr>
                                        <p:cTn id="36" dur="8000"/>
                                        <p:tgtEl>
                                          <p:spTgt spid="5">
                                            <p:txEl>
                                              <p:pRg st="4" end="4"/>
                                            </p:txEl>
                                          </p:spTgt>
                                        </p:tgtEl>
                                      </p:cBhvr>
                                    </p:animEffect>
                                  </p:childTnLst>
                                </p:cTn>
                              </p:par>
                              <p:par>
                                <p:cTn id="37" presetID="22" presetClass="entr" presetSubtype="1" fill="hold" nodeType="withEffect">
                                  <p:stCondLst>
                                    <p:cond delay="300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wipe(up)">
                                      <p:cBhvr>
                                        <p:cTn id="39" dur="8000"/>
                                        <p:tgtEl>
                                          <p:spTgt spid="5">
                                            <p:txEl>
                                              <p:pRg st="5" end="5"/>
                                            </p:txEl>
                                          </p:spTgt>
                                        </p:tgtEl>
                                      </p:cBhvr>
                                    </p:animEffect>
                                  </p:childTnLst>
                                </p:cTn>
                              </p:par>
                              <p:par>
                                <p:cTn id="40" presetID="22" presetClass="entr" presetSubtype="1" fill="hold" nodeType="withEffect">
                                  <p:stCondLst>
                                    <p:cond delay="350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up)">
                                      <p:cBhvr>
                                        <p:cTn id="42" dur="8000"/>
                                        <p:tgtEl>
                                          <p:spTgt spid="5">
                                            <p:txEl>
                                              <p:pRg st="6" end="6"/>
                                            </p:txEl>
                                          </p:spTgt>
                                        </p:tgtEl>
                                      </p:cBhvr>
                                    </p:animEffect>
                                  </p:childTnLst>
                                </p:cTn>
                              </p:par>
                            </p:childTnLst>
                          </p:cTn>
                        </p:par>
                        <p:par>
                          <p:cTn id="43" fill="hold">
                            <p:stCondLst>
                              <p:cond delay="21000"/>
                            </p:stCondLst>
                            <p:childTnLst>
                              <p:par>
                                <p:cTn id="44" presetID="10" presetClass="exit" presetSubtype="0" fill="hold" grpId="1" nodeType="afterEffect">
                                  <p:stCondLst>
                                    <p:cond delay="3000"/>
                                  </p:stCondLst>
                                  <p:childTnLst>
                                    <p:animEffect transition="out" filter="fade">
                                      <p:cBhvr>
                                        <p:cTn id="45" dur="3000"/>
                                        <p:tgtEl>
                                          <p:spTgt spid="5">
                                            <p:txEl>
                                              <p:pRg st="0" end="0"/>
                                            </p:txEl>
                                          </p:spTgt>
                                        </p:tgtEl>
                                      </p:cBhvr>
                                    </p:animEffect>
                                    <p:set>
                                      <p:cBhvr>
                                        <p:cTn id="46" dur="1" fill="hold">
                                          <p:stCondLst>
                                            <p:cond delay="2999"/>
                                          </p:stCondLst>
                                        </p:cTn>
                                        <p:tgtEl>
                                          <p:spTgt spid="5">
                                            <p:txEl>
                                              <p:pRg st="0" end="0"/>
                                            </p:txEl>
                                          </p:spTgt>
                                        </p:tgtEl>
                                        <p:attrNameLst>
                                          <p:attrName>style.visibility</p:attrName>
                                        </p:attrNameLst>
                                      </p:cBhvr>
                                      <p:to>
                                        <p:strVal val="hidden"/>
                                      </p:to>
                                    </p:set>
                                  </p:childTnLst>
                                </p:cTn>
                              </p:par>
                              <p:par>
                                <p:cTn id="47" presetID="10" presetClass="exit" presetSubtype="0" fill="hold" grpId="1" nodeType="withEffect">
                                  <p:stCondLst>
                                    <p:cond delay="3000"/>
                                  </p:stCondLst>
                                  <p:childTnLst>
                                    <p:animEffect transition="out" filter="fade">
                                      <p:cBhvr>
                                        <p:cTn id="48" dur="3000"/>
                                        <p:tgtEl>
                                          <p:spTgt spid="5">
                                            <p:txEl>
                                              <p:pRg st="1" end="1"/>
                                            </p:txEl>
                                          </p:spTgt>
                                        </p:tgtEl>
                                      </p:cBhvr>
                                    </p:animEffect>
                                    <p:set>
                                      <p:cBhvr>
                                        <p:cTn id="49" dur="1" fill="hold">
                                          <p:stCondLst>
                                            <p:cond delay="2999"/>
                                          </p:stCondLst>
                                        </p:cTn>
                                        <p:tgtEl>
                                          <p:spTgt spid="5">
                                            <p:txEl>
                                              <p:pRg st="1" end="1"/>
                                            </p:txEl>
                                          </p:spTgt>
                                        </p:tgtEl>
                                        <p:attrNameLst>
                                          <p:attrName>style.visibility</p:attrName>
                                        </p:attrNameLst>
                                      </p:cBhvr>
                                      <p:to>
                                        <p:strVal val="hidden"/>
                                      </p:to>
                                    </p:set>
                                  </p:childTnLst>
                                </p:cTn>
                              </p:par>
                              <p:par>
                                <p:cTn id="50" presetID="10" presetClass="exit" presetSubtype="0" fill="hold" grpId="1" nodeType="withEffect">
                                  <p:stCondLst>
                                    <p:cond delay="3000"/>
                                  </p:stCondLst>
                                  <p:childTnLst>
                                    <p:animEffect transition="out" filter="fade">
                                      <p:cBhvr>
                                        <p:cTn id="51" dur="3000"/>
                                        <p:tgtEl>
                                          <p:spTgt spid="5">
                                            <p:txEl>
                                              <p:pRg st="2" end="2"/>
                                            </p:txEl>
                                          </p:spTgt>
                                        </p:tgtEl>
                                      </p:cBhvr>
                                    </p:animEffect>
                                    <p:set>
                                      <p:cBhvr>
                                        <p:cTn id="52" dur="1" fill="hold">
                                          <p:stCondLst>
                                            <p:cond delay="2999"/>
                                          </p:stCondLst>
                                        </p:cTn>
                                        <p:tgtEl>
                                          <p:spTgt spid="5">
                                            <p:txEl>
                                              <p:pRg st="2" end="2"/>
                                            </p:txEl>
                                          </p:spTgt>
                                        </p:tgtEl>
                                        <p:attrNameLst>
                                          <p:attrName>style.visibility</p:attrName>
                                        </p:attrNameLst>
                                      </p:cBhvr>
                                      <p:to>
                                        <p:strVal val="hidden"/>
                                      </p:to>
                                    </p:set>
                                  </p:childTnLst>
                                </p:cTn>
                              </p:par>
                              <p:par>
                                <p:cTn id="53" presetID="10" presetClass="exit" presetSubtype="0" fill="hold" grpId="1" nodeType="withEffect">
                                  <p:stCondLst>
                                    <p:cond delay="3000"/>
                                  </p:stCondLst>
                                  <p:childTnLst>
                                    <p:animEffect transition="out" filter="fade">
                                      <p:cBhvr>
                                        <p:cTn id="54" dur="3000"/>
                                        <p:tgtEl>
                                          <p:spTgt spid="5">
                                            <p:txEl>
                                              <p:pRg st="3" end="3"/>
                                            </p:txEl>
                                          </p:spTgt>
                                        </p:tgtEl>
                                      </p:cBhvr>
                                    </p:animEffect>
                                    <p:set>
                                      <p:cBhvr>
                                        <p:cTn id="55" dur="1" fill="hold">
                                          <p:stCondLst>
                                            <p:cond delay="2999"/>
                                          </p:stCondLst>
                                        </p:cTn>
                                        <p:tgtEl>
                                          <p:spTgt spid="5">
                                            <p:txEl>
                                              <p:pRg st="3" end="3"/>
                                            </p:txEl>
                                          </p:spTgt>
                                        </p:tgtEl>
                                        <p:attrNameLst>
                                          <p:attrName>style.visibility</p:attrName>
                                        </p:attrNameLst>
                                      </p:cBhvr>
                                      <p:to>
                                        <p:strVal val="hidden"/>
                                      </p:to>
                                    </p:set>
                                  </p:childTnLst>
                                </p:cTn>
                              </p:par>
                              <p:par>
                                <p:cTn id="56" presetID="10" presetClass="exit" presetSubtype="0" fill="hold" grpId="1" nodeType="withEffect">
                                  <p:stCondLst>
                                    <p:cond delay="3000"/>
                                  </p:stCondLst>
                                  <p:childTnLst>
                                    <p:animEffect transition="out" filter="fade">
                                      <p:cBhvr>
                                        <p:cTn id="57" dur="3000"/>
                                        <p:tgtEl>
                                          <p:spTgt spid="5">
                                            <p:txEl>
                                              <p:pRg st="4" end="4"/>
                                            </p:txEl>
                                          </p:spTgt>
                                        </p:tgtEl>
                                      </p:cBhvr>
                                    </p:animEffect>
                                    <p:set>
                                      <p:cBhvr>
                                        <p:cTn id="58" dur="1" fill="hold">
                                          <p:stCondLst>
                                            <p:cond delay="2999"/>
                                          </p:stCondLst>
                                        </p:cTn>
                                        <p:tgtEl>
                                          <p:spTgt spid="5">
                                            <p:txEl>
                                              <p:pRg st="4" end="4"/>
                                            </p:txEl>
                                          </p:spTgt>
                                        </p:tgtEl>
                                        <p:attrNameLst>
                                          <p:attrName>style.visibility</p:attrName>
                                        </p:attrNameLst>
                                      </p:cBhvr>
                                      <p:to>
                                        <p:strVal val="hidden"/>
                                      </p:to>
                                    </p:set>
                                  </p:childTnLst>
                                </p:cTn>
                              </p:par>
                              <p:par>
                                <p:cTn id="59" presetID="10" presetClass="exit" presetSubtype="0" fill="hold" grpId="1" nodeType="withEffect">
                                  <p:stCondLst>
                                    <p:cond delay="3000"/>
                                  </p:stCondLst>
                                  <p:childTnLst>
                                    <p:animEffect transition="out" filter="fade">
                                      <p:cBhvr>
                                        <p:cTn id="60" dur="3000"/>
                                        <p:tgtEl>
                                          <p:spTgt spid="5">
                                            <p:txEl>
                                              <p:pRg st="5" end="5"/>
                                            </p:txEl>
                                          </p:spTgt>
                                        </p:tgtEl>
                                      </p:cBhvr>
                                    </p:animEffect>
                                    <p:set>
                                      <p:cBhvr>
                                        <p:cTn id="61" dur="1" fill="hold">
                                          <p:stCondLst>
                                            <p:cond delay="2999"/>
                                          </p:stCondLst>
                                        </p:cTn>
                                        <p:tgtEl>
                                          <p:spTgt spid="5">
                                            <p:txEl>
                                              <p:pRg st="5" end="5"/>
                                            </p:txEl>
                                          </p:spTgt>
                                        </p:tgtEl>
                                        <p:attrNameLst>
                                          <p:attrName>style.visibility</p:attrName>
                                        </p:attrNameLst>
                                      </p:cBhvr>
                                      <p:to>
                                        <p:strVal val="hidden"/>
                                      </p:to>
                                    </p:set>
                                  </p:childTnLst>
                                </p:cTn>
                              </p:par>
                              <p:par>
                                <p:cTn id="62" presetID="10" presetClass="exit" presetSubtype="0" fill="hold" grpId="1" nodeType="withEffect">
                                  <p:stCondLst>
                                    <p:cond delay="3000"/>
                                  </p:stCondLst>
                                  <p:childTnLst>
                                    <p:animEffect transition="out" filter="fade">
                                      <p:cBhvr>
                                        <p:cTn id="63" dur="3000"/>
                                        <p:tgtEl>
                                          <p:spTgt spid="5">
                                            <p:txEl>
                                              <p:pRg st="6" end="6"/>
                                            </p:txEl>
                                          </p:spTgt>
                                        </p:tgtEl>
                                      </p:cBhvr>
                                    </p:animEffect>
                                    <p:set>
                                      <p:cBhvr>
                                        <p:cTn id="64" dur="1" fill="hold">
                                          <p:stCondLst>
                                            <p:cond delay="2999"/>
                                          </p:stCondLst>
                                        </p:cTn>
                                        <p:tgtEl>
                                          <p:spTgt spid="5">
                                            <p:txEl>
                                              <p:pRg st="6" end="6"/>
                                            </p:txEl>
                                          </p:spTgt>
                                        </p:tgtEl>
                                        <p:attrNameLst>
                                          <p:attrName>style.visibility</p:attrName>
                                        </p:attrNameLst>
                                      </p:cBhvr>
                                      <p:to>
                                        <p:strVal val="hidden"/>
                                      </p:to>
                                    </p:set>
                                  </p:childTnLst>
                                </p:cTn>
                              </p:par>
                            </p:childTnLst>
                          </p:cTn>
                        </p:par>
                        <p:par>
                          <p:cTn id="65" fill="hold">
                            <p:stCondLst>
                              <p:cond delay="27000"/>
                            </p:stCondLst>
                            <p:childTnLst>
                              <p:par>
                                <p:cTn id="66" presetID="42" presetClass="entr" presetSubtype="0"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6000"/>
                                        <p:tgtEl>
                                          <p:spTgt spid="6"/>
                                        </p:tgtEl>
                                      </p:cBhvr>
                                    </p:animEffect>
                                    <p:anim calcmode="lin" valueType="num">
                                      <p:cBhvr>
                                        <p:cTn id="69" dur="6000" fill="hold"/>
                                        <p:tgtEl>
                                          <p:spTgt spid="6"/>
                                        </p:tgtEl>
                                        <p:attrNameLst>
                                          <p:attrName>ppt_x</p:attrName>
                                        </p:attrNameLst>
                                      </p:cBhvr>
                                      <p:tavLst>
                                        <p:tav tm="0">
                                          <p:val>
                                            <p:strVal val="#ppt_x"/>
                                          </p:val>
                                        </p:tav>
                                        <p:tav tm="100000">
                                          <p:val>
                                            <p:strVal val="#ppt_x"/>
                                          </p:val>
                                        </p:tav>
                                      </p:tavLst>
                                    </p:anim>
                                    <p:anim calcmode="lin" valueType="num">
                                      <p:cBhvr>
                                        <p:cTn id="70" dur="6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7113494"/>
          </a:xfrm>
          <a:prstGeom prst="rect">
            <a:avLst/>
          </a:prstGeom>
          <a:gradFill flip="none" rotWithShape="1">
            <a:gsLst>
              <a:gs pos="0">
                <a:schemeClr val="accent4">
                  <a:lumMod val="0"/>
                  <a:lumOff val="100000"/>
                </a:schemeClr>
              </a:gs>
              <a:gs pos="35000">
                <a:schemeClr val="accent4">
                  <a:lumMod val="0"/>
                  <a:lumOff val="100000"/>
                </a:schemeClr>
              </a:gs>
              <a:gs pos="79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400" b="1" dirty="0">
              <a:solidFill>
                <a:schemeClr val="bg1"/>
              </a:solidFill>
            </a:endParaRPr>
          </a:p>
          <a:p>
            <a:pPr algn="ctr"/>
            <a:endParaRPr lang="fr-FR" sz="5400" b="1" dirty="0">
              <a:solidFill>
                <a:schemeClr val="bg1"/>
              </a:solidFill>
            </a:endParaRPr>
          </a:p>
          <a:p>
            <a:pPr algn="ctr"/>
            <a:endParaRPr lang="fr-FR" sz="4800" b="1" dirty="0">
              <a:solidFill>
                <a:schemeClr val="bg1"/>
              </a:solidFill>
            </a:endParaRPr>
          </a:p>
        </p:txBody>
      </p:sp>
      <p:sp>
        <p:nvSpPr>
          <p:cNvPr id="9" name="Rectangle 8"/>
          <p:cNvSpPr/>
          <p:nvPr/>
        </p:nvSpPr>
        <p:spPr>
          <a:xfrm>
            <a:off x="347306" y="273966"/>
            <a:ext cx="11086505" cy="5632311"/>
          </a:xfrm>
          <a:prstGeom prst="rect">
            <a:avLst/>
          </a:prstGeom>
        </p:spPr>
        <p:txBody>
          <a:bodyPr wrap="square">
            <a:spAutoFit/>
          </a:bodyPr>
          <a:lstStyle/>
          <a:p>
            <a:pPr algn="ctr"/>
            <a:r>
              <a:rPr lang="fr-FR" sz="6000" b="1" dirty="0">
                <a:latin typeface="Calibri" panose="020F0502020204030204" pitchFamily="34" charset="0"/>
                <a:cs typeface="Calibri" panose="020F0502020204030204" pitchFamily="34" charset="0"/>
              </a:rPr>
              <a:t>Notre participation à l’Eucharistie </a:t>
            </a:r>
            <a:br>
              <a:rPr lang="fr-FR" sz="6000" b="1" dirty="0">
                <a:latin typeface="Calibri" panose="020F0502020204030204" pitchFamily="34" charset="0"/>
                <a:cs typeface="Calibri" panose="020F0502020204030204" pitchFamily="34" charset="0"/>
              </a:rPr>
            </a:br>
            <a:r>
              <a:rPr lang="fr-FR" sz="6000" b="1" dirty="0">
                <a:latin typeface="Calibri" panose="020F0502020204030204" pitchFamily="34" charset="0"/>
                <a:cs typeface="Calibri" panose="020F0502020204030204" pitchFamily="34" charset="0"/>
              </a:rPr>
              <a:t>nous donne déjà un </a:t>
            </a:r>
            <a:r>
              <a:rPr lang="fr-FR" sz="5400" b="1" dirty="0">
                <a:latin typeface="Calibri" panose="020F0502020204030204" pitchFamily="34" charset="0"/>
                <a:cs typeface="Calibri" panose="020F0502020204030204" pitchFamily="34" charset="0"/>
              </a:rPr>
              <a:t>avant-goût</a:t>
            </a:r>
            <a:r>
              <a:rPr lang="fr-FR" sz="6000" b="1" dirty="0">
                <a:latin typeface="Calibri" panose="020F0502020204030204" pitchFamily="34" charset="0"/>
                <a:cs typeface="Calibri" panose="020F0502020204030204" pitchFamily="34" charset="0"/>
              </a:rPr>
              <a:t> </a:t>
            </a:r>
          </a:p>
          <a:p>
            <a:pPr algn="ctr"/>
            <a:r>
              <a:rPr lang="fr-FR" sz="6000" b="1" dirty="0">
                <a:latin typeface="Calibri" panose="020F0502020204030204" pitchFamily="34" charset="0"/>
                <a:cs typeface="Calibri" panose="020F0502020204030204" pitchFamily="34" charset="0"/>
              </a:rPr>
              <a:t>de la transfiguration de notre corps par le Christ.</a:t>
            </a:r>
            <a:br>
              <a:rPr lang="fr-FR" sz="6000" b="1" dirty="0">
                <a:latin typeface="Calibri" panose="020F0502020204030204" pitchFamily="34" charset="0"/>
                <a:cs typeface="Calibri" panose="020F0502020204030204" pitchFamily="34" charset="0"/>
              </a:rPr>
            </a:br>
            <a:endParaRPr lang="fr-FR" sz="6000" b="1" dirty="0">
              <a:latin typeface="Calibri" panose="020F0502020204030204" pitchFamily="34" charset="0"/>
              <a:cs typeface="Calibri" panose="020F0502020204030204" pitchFamily="34" charset="0"/>
            </a:endParaRPr>
          </a:p>
          <a:p>
            <a:pPr algn="ctr"/>
            <a:r>
              <a:rPr lang="fr-FR" sz="6000" b="1" dirty="0">
                <a:latin typeface="Calibri" panose="020F0502020204030204" pitchFamily="34" charset="0"/>
                <a:cs typeface="Calibri" panose="020F0502020204030204" pitchFamily="34" charset="0"/>
              </a:rPr>
              <a:t>							</a:t>
            </a:r>
            <a:r>
              <a:rPr lang="fr-FR" sz="4400" b="1" dirty="0">
                <a:latin typeface="Calibri" panose="020F0502020204030204" pitchFamily="34" charset="0"/>
                <a:cs typeface="Calibri" panose="020F0502020204030204" pitchFamily="34" charset="0"/>
              </a:rPr>
              <a:t>CEC 1000</a:t>
            </a:r>
          </a:p>
        </p:txBody>
      </p:sp>
    </p:spTree>
    <p:extLst>
      <p:ext uri="{BB962C8B-B14F-4D97-AF65-F5344CB8AC3E}">
        <p14:creationId xmlns:p14="http://schemas.microsoft.com/office/powerpoint/2010/main" val="1596197725"/>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3000"/>
                                        <p:tgtEl>
                                          <p:spTgt spid="9">
                                            <p:txEl>
                                              <p:pRg st="0" end="0"/>
                                            </p:txEl>
                                          </p:spTgt>
                                        </p:tgtEl>
                                      </p:cBhvr>
                                    </p:animEffect>
                                    <p:anim calcmode="lin" valueType="num">
                                      <p:cBhvr>
                                        <p:cTn id="11" dur="3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2" dur="3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4000"/>
                            </p:stCondLst>
                            <p:childTnLst>
                              <p:par>
                                <p:cTn id="14" presetID="22" presetClass="entr" presetSubtype="8"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3500"/>
                                        <p:tgtEl>
                                          <p:spTgt spid="9">
                                            <p:txEl>
                                              <p:pRg st="1" end="1"/>
                                            </p:txEl>
                                          </p:spTgt>
                                        </p:tgtEl>
                                      </p:cBhvr>
                                    </p:animEffect>
                                  </p:childTnLst>
                                </p:cTn>
                              </p:par>
                            </p:childTnLst>
                          </p:cTn>
                        </p:par>
                        <p:par>
                          <p:cTn id="17" fill="hold">
                            <p:stCondLst>
                              <p:cond delay="7500"/>
                            </p:stCondLst>
                            <p:childTnLst>
                              <p:par>
                                <p:cTn id="18" presetID="22" presetClass="entr" presetSubtype="8"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left)">
                                      <p:cBhvr>
                                        <p:cTn id="20" dur="3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2467"/>
            <a:ext cx="12192000" cy="5909310"/>
          </a:xfrm>
          <a:prstGeom prst="rect">
            <a:avLst/>
          </a:prstGeom>
        </p:spPr>
        <p:txBody>
          <a:bodyPr wrap="square">
            <a:spAutoFit/>
          </a:bodyPr>
          <a:lstStyle/>
          <a:p>
            <a:pPr algn="ctr"/>
            <a:endParaRPr lang="fr-FR" sz="5400" b="1" dirty="0"/>
          </a:p>
          <a:p>
            <a:pPr algn="ctr"/>
            <a:r>
              <a:rPr lang="fr-FR" sz="5400" b="1" dirty="0"/>
              <a:t>Nous annonçons ta mort Seigneur Jésus,</a:t>
            </a:r>
          </a:p>
          <a:p>
            <a:pPr algn="ctr"/>
            <a:r>
              <a:rPr lang="fr-FR" sz="5400" b="1" dirty="0"/>
              <a:t>Nous proclamons ta résurrection,</a:t>
            </a:r>
          </a:p>
          <a:p>
            <a:pPr algn="ctr"/>
            <a:endParaRPr lang="fr-FR" sz="5400" b="1" dirty="0"/>
          </a:p>
          <a:p>
            <a:pPr algn="ctr"/>
            <a:endParaRPr lang="fr-FR" sz="5400" b="1" dirty="0"/>
          </a:p>
          <a:p>
            <a:pPr algn="ctr"/>
            <a:r>
              <a:rPr lang="fr-FR" sz="5400" b="1" dirty="0">
                <a:solidFill>
                  <a:srgbClr val="FF0000"/>
                </a:solidFill>
              </a:rPr>
              <a:t>Nous attendons ta venue</a:t>
            </a:r>
          </a:p>
          <a:p>
            <a:pPr algn="ctr"/>
            <a:r>
              <a:rPr lang="fr-FR" sz="5400" b="1" dirty="0">
                <a:solidFill>
                  <a:srgbClr val="FF0000"/>
                </a:solidFill>
              </a:rPr>
              <a:t>dans la gloire !</a:t>
            </a:r>
          </a:p>
        </p:txBody>
      </p:sp>
      <p:pic>
        <p:nvPicPr>
          <p:cNvPr id="1026" name="Picture 2" descr="Résultat de recherche d'images pour &quot;consécration images&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29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0"/>
                                        <p:tgtEl>
                                          <p:spTgt spid="3"/>
                                        </p:tgtEl>
                                      </p:cBhvr>
                                    </p:animEffect>
                                    <p:anim calcmode="lin" valueType="num">
                                      <p:cBhvr>
                                        <p:cTn id="8" dur="7000" fill="hold"/>
                                        <p:tgtEl>
                                          <p:spTgt spid="3"/>
                                        </p:tgtEl>
                                        <p:attrNameLst>
                                          <p:attrName>ppt_x</p:attrName>
                                        </p:attrNameLst>
                                      </p:cBhvr>
                                      <p:tavLst>
                                        <p:tav tm="0">
                                          <p:val>
                                            <p:strVal val="#ppt_x"/>
                                          </p:val>
                                        </p:tav>
                                        <p:tav tm="100000">
                                          <p:val>
                                            <p:strVal val="#ppt_x"/>
                                          </p:val>
                                        </p:tav>
                                      </p:tavLst>
                                    </p:anim>
                                    <p:anim calcmode="lin" valueType="num">
                                      <p:cBhvr>
                                        <p:cTn id="9" dur="7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000"/>
                            </p:stCondLst>
                            <p:childTnLst>
                              <p:par>
                                <p:cTn id="11" presetID="53" presetClass="entr" presetSubtype="16" fill="hold" nodeType="afterEffect">
                                  <p:stCondLst>
                                    <p:cond delay="200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6000" fill="hold"/>
                                        <p:tgtEl>
                                          <p:spTgt spid="1026"/>
                                        </p:tgtEl>
                                        <p:attrNameLst>
                                          <p:attrName>ppt_w</p:attrName>
                                        </p:attrNameLst>
                                      </p:cBhvr>
                                      <p:tavLst>
                                        <p:tav tm="0">
                                          <p:val>
                                            <p:fltVal val="0"/>
                                          </p:val>
                                        </p:tav>
                                        <p:tav tm="100000">
                                          <p:val>
                                            <p:strVal val="#ppt_w"/>
                                          </p:val>
                                        </p:tav>
                                      </p:tavLst>
                                    </p:anim>
                                    <p:anim calcmode="lin" valueType="num">
                                      <p:cBhvr>
                                        <p:cTn id="14" dur="6000" fill="hold"/>
                                        <p:tgtEl>
                                          <p:spTgt spid="1026"/>
                                        </p:tgtEl>
                                        <p:attrNameLst>
                                          <p:attrName>ppt_h</p:attrName>
                                        </p:attrNameLst>
                                      </p:cBhvr>
                                      <p:tavLst>
                                        <p:tav tm="0">
                                          <p:val>
                                            <p:fltVal val="0"/>
                                          </p:val>
                                        </p:tav>
                                        <p:tav tm="100000">
                                          <p:val>
                                            <p:strVal val="#ppt_h"/>
                                          </p:val>
                                        </p:tav>
                                      </p:tavLst>
                                    </p:anim>
                                    <p:animEffect transition="in" filter="fade">
                                      <p:cBhvr>
                                        <p:cTn id="15" dur="6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0572" y="0"/>
            <a:ext cx="12171428" cy="6838095"/>
          </a:xfrm>
          <a:prstGeom prst="rect">
            <a:avLst/>
          </a:prstGeom>
        </p:spPr>
      </p:pic>
      <p:sp>
        <p:nvSpPr>
          <p:cNvPr id="6" name="Rectangle à coins arrondis 5"/>
          <p:cNvSpPr/>
          <p:nvPr/>
        </p:nvSpPr>
        <p:spPr>
          <a:xfrm>
            <a:off x="6206337" y="604631"/>
            <a:ext cx="6082748" cy="63742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b="1" dirty="0">
              <a:solidFill>
                <a:srgbClr val="46F4EC"/>
              </a:solidFill>
            </a:endParaRPr>
          </a:p>
          <a:p>
            <a:pPr algn="ctr"/>
            <a:r>
              <a:rPr lang="fr-FR" sz="2800" b="1" dirty="0">
                <a:solidFill>
                  <a:srgbClr val="46F4EC"/>
                </a:solidFill>
              </a:rPr>
              <a:t> </a:t>
            </a:r>
          </a:p>
          <a:p>
            <a:pPr algn="ctr"/>
            <a:br>
              <a:rPr lang="fr-FR" sz="3200" b="1" dirty="0">
                <a:solidFill>
                  <a:srgbClr val="46F4EC"/>
                </a:solidFill>
              </a:rPr>
            </a:br>
            <a:endParaRPr lang="fr-FR" sz="3200" b="1" dirty="0">
              <a:solidFill>
                <a:srgbClr val="46F4EC"/>
              </a:solidFill>
            </a:endParaRPr>
          </a:p>
        </p:txBody>
      </p:sp>
      <p:sp>
        <p:nvSpPr>
          <p:cNvPr id="7" name="Rectangle à coins arrondis 6"/>
          <p:cNvSpPr/>
          <p:nvPr/>
        </p:nvSpPr>
        <p:spPr>
          <a:xfrm>
            <a:off x="272371" y="885551"/>
            <a:ext cx="11667830" cy="63742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chemeClr val="tx1"/>
                </a:solidFill>
              </a:rPr>
              <a:t>Notre cité se trouve dans les cieux,</a:t>
            </a:r>
            <a:br>
              <a:rPr lang="fr-FR" sz="4800" b="1" dirty="0">
                <a:solidFill>
                  <a:schemeClr val="tx1"/>
                </a:solidFill>
              </a:rPr>
            </a:br>
            <a:r>
              <a:rPr lang="fr-FR" sz="4800" b="1" dirty="0">
                <a:solidFill>
                  <a:schemeClr val="tx1"/>
                </a:solidFill>
              </a:rPr>
              <a:t>Nous verrons l'épouse de l'Agneau,</a:t>
            </a:r>
            <a:br>
              <a:rPr lang="fr-FR" sz="4800" b="1" dirty="0">
                <a:solidFill>
                  <a:schemeClr val="tx1"/>
                </a:solidFill>
              </a:rPr>
            </a:br>
            <a:r>
              <a:rPr lang="fr-FR" sz="4800" b="1" dirty="0">
                <a:solidFill>
                  <a:schemeClr val="tx1"/>
                </a:solidFill>
              </a:rPr>
              <a:t>Resplendissante de la gloire de Dieu,</a:t>
            </a:r>
            <a:br>
              <a:rPr lang="fr-FR" sz="4800" b="1" dirty="0">
                <a:solidFill>
                  <a:schemeClr val="tx1"/>
                </a:solidFill>
              </a:rPr>
            </a:br>
            <a:r>
              <a:rPr lang="fr-FR" sz="4800" b="1" dirty="0">
                <a:solidFill>
                  <a:schemeClr val="tx1"/>
                </a:solidFill>
              </a:rPr>
              <a:t>Céleste Jérusalem.</a:t>
            </a:r>
            <a:br>
              <a:rPr lang="fr-FR" sz="4800" dirty="0">
                <a:solidFill>
                  <a:schemeClr val="tx1"/>
                </a:solidFill>
              </a:rPr>
            </a:br>
            <a:br>
              <a:rPr lang="fr-FR" sz="2800" dirty="0">
                <a:solidFill>
                  <a:srgbClr val="FFFF00"/>
                </a:solidFill>
              </a:rPr>
            </a:br>
            <a:endParaRPr lang="fr-FR" sz="2800" b="1" dirty="0">
              <a:solidFill>
                <a:srgbClr val="FFFF00"/>
              </a:solidFill>
            </a:endParaRPr>
          </a:p>
        </p:txBody>
      </p:sp>
    </p:spTree>
    <p:extLst>
      <p:ext uri="{BB962C8B-B14F-4D97-AF65-F5344CB8AC3E}">
        <p14:creationId xmlns:p14="http://schemas.microsoft.com/office/powerpoint/2010/main" val="3697881103"/>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anim calcmode="lin" valueType="num">
                                      <p:cBhvr>
                                        <p:cTn id="8" dur="5000" fill="hold"/>
                                        <p:tgtEl>
                                          <p:spTgt spid="7"/>
                                        </p:tgtEl>
                                        <p:attrNameLst>
                                          <p:attrName>ppt_x</p:attrName>
                                        </p:attrNameLst>
                                      </p:cBhvr>
                                      <p:tavLst>
                                        <p:tav tm="0">
                                          <p:val>
                                            <p:strVal val="#ppt_x"/>
                                          </p:val>
                                        </p:tav>
                                        <p:tav tm="100000">
                                          <p:val>
                                            <p:strVal val="#ppt_x"/>
                                          </p:val>
                                        </p:tav>
                                      </p:tavLst>
                                    </p:anim>
                                    <p:anim calcmode="lin" valueType="num">
                                      <p:cBhvr>
                                        <p:cTn id="9"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6738" y="1440873"/>
            <a:ext cx="11956648" cy="392159"/>
          </a:xfrm>
          <a:prstGeom prst="rect">
            <a:avLst/>
          </a:prstGeom>
        </p:spPr>
        <p:txBody>
          <a:bodyPr wrap="square">
            <a:spAutoFit/>
          </a:bodyPr>
          <a:lstStyle/>
          <a:p>
            <a:pPr>
              <a:lnSpc>
                <a:spcPct val="115000"/>
              </a:lnSpc>
              <a:spcAft>
                <a:spcPts val="1000"/>
              </a:spcAft>
            </a:pPr>
            <a:endParaRPr lang="fr-F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0" y="0"/>
            <a:ext cx="12502129" cy="6858000"/>
          </a:xfrm>
          <a:prstGeom prst="rect">
            <a:avLst/>
          </a:prstGeom>
          <a:gradFill flip="none" rotWithShape="1">
            <a:gsLst>
              <a:gs pos="0">
                <a:schemeClr val="accent4">
                  <a:lumMod val="97000"/>
                  <a:lumOff val="3000"/>
                </a:schemeClr>
              </a:gs>
              <a:gs pos="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600" b="1" dirty="0">
              <a:solidFill>
                <a:srgbClr val="C00000"/>
              </a:solidFill>
            </a:endParaRPr>
          </a:p>
          <a:p>
            <a:endParaRPr lang="fr-FR" sz="3600" b="1" dirty="0">
              <a:solidFill>
                <a:srgbClr val="C00000"/>
              </a:solidFill>
            </a:endParaRPr>
          </a:p>
          <a:p>
            <a:pPr algn="ctr"/>
            <a:endParaRPr lang="fr-FR" sz="2000" b="1" spc="-150" dirty="0">
              <a:solidFill>
                <a:srgbClr val="C00000"/>
              </a:solidFill>
            </a:endParaRPr>
          </a:p>
          <a:p>
            <a:endParaRPr lang="fr-FR" sz="2000" b="1" spc="-150" dirty="0">
              <a:solidFill>
                <a:srgbClr val="C00000"/>
              </a:solidFill>
            </a:endParaRPr>
          </a:p>
          <a:p>
            <a:pPr marL="457200" indent="-457200">
              <a:buFontTx/>
              <a:buChar char="-"/>
            </a:pPr>
            <a:r>
              <a:rPr lang="fr-FR" sz="5400" b="1" spc="-150" dirty="0">
                <a:solidFill>
                  <a:srgbClr val="C00000"/>
                </a:solidFill>
              </a:rPr>
              <a:t>I-Nous verrons Dieu corps et âme.</a:t>
            </a:r>
          </a:p>
          <a:p>
            <a:endParaRPr lang="fr-FR" sz="5400" b="1" spc="-150" dirty="0">
              <a:solidFill>
                <a:srgbClr val="C00000"/>
              </a:solidFill>
            </a:endParaRPr>
          </a:p>
          <a:p>
            <a:pPr marL="457200" indent="-457200">
              <a:buFontTx/>
              <a:buChar char="-"/>
            </a:pPr>
            <a:r>
              <a:rPr lang="fr-FR" sz="5400" b="1" spc="-150" dirty="0">
                <a:solidFill>
                  <a:srgbClr val="C00000"/>
                </a:solidFill>
              </a:rPr>
              <a:t>II-En Marie nous contemplons ce que nous deviendrons.</a:t>
            </a:r>
          </a:p>
          <a:p>
            <a:endParaRPr lang="fr-FR" sz="5400" b="1" spc="-150" dirty="0">
              <a:solidFill>
                <a:srgbClr val="C00000"/>
              </a:solidFill>
            </a:endParaRPr>
          </a:p>
          <a:p>
            <a:pPr marL="457200" indent="-457200">
              <a:buFontTx/>
              <a:buChar char="-"/>
            </a:pPr>
            <a:r>
              <a:rPr lang="fr-FR" sz="5400" b="1" spc="-150" dirty="0">
                <a:solidFill>
                  <a:srgbClr val="C00000"/>
                </a:solidFill>
              </a:rPr>
              <a:t>III-En Jésus nous comprenons comment nous traverserons la mort pour ressusciter avec Lui.</a:t>
            </a:r>
          </a:p>
          <a:p>
            <a:pPr marL="457200" indent="-457200">
              <a:buFontTx/>
              <a:buChar char="-"/>
            </a:pPr>
            <a:endParaRPr lang="fr-FR" sz="4000" b="1" spc="-150" dirty="0">
              <a:solidFill>
                <a:srgbClr val="C00000"/>
              </a:solidFill>
            </a:endParaRPr>
          </a:p>
          <a:p>
            <a:endParaRPr lang="fr-FR" sz="3200" b="1" dirty="0">
              <a:solidFill>
                <a:srgbClr val="C00000"/>
              </a:solidFill>
            </a:endParaRPr>
          </a:p>
          <a:p>
            <a:endParaRPr lang="fr-FR" sz="3200" b="1" dirty="0">
              <a:solidFill>
                <a:srgbClr val="C00000"/>
              </a:solidFill>
            </a:endParaRPr>
          </a:p>
        </p:txBody>
      </p:sp>
    </p:spTree>
    <p:extLst>
      <p:ext uri="{BB962C8B-B14F-4D97-AF65-F5344CB8AC3E}">
        <p14:creationId xmlns:p14="http://schemas.microsoft.com/office/powerpoint/2010/main" val="525950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1000"/>
                                  </p:stCondLst>
                                  <p:childTnLst>
                                    <p:set>
                                      <p:cBhvr>
                                        <p:cTn id="11" dur="1" fill="hold">
                                          <p:stCondLst>
                                            <p:cond delay="0"/>
                                          </p:stCondLst>
                                        </p:cTn>
                                        <p:tgtEl>
                                          <p:spTgt spid="2">
                                            <p:txEl>
                                              <p:pRg st="6" end="6"/>
                                            </p:txEl>
                                          </p:spTgt>
                                        </p:tgtEl>
                                        <p:attrNameLst>
                                          <p:attrName>style.visibility</p:attrName>
                                        </p:attrNameLst>
                                      </p:cBhvr>
                                      <p:to>
                                        <p:strVal val="visible"/>
                                      </p:to>
                                    </p:set>
                                    <p:anim calcmode="lin" valueType="num">
                                      <p:cBhvr additive="base">
                                        <p:cTn id="12" dur="2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42" presetClass="entr" presetSubtype="0" fill="hold" nodeType="afterEffect">
                                  <p:stCondLst>
                                    <p:cond delay="250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1000"/>
                                        <p:tgtEl>
                                          <p:spTgt spid="2">
                                            <p:txEl>
                                              <p:pRg st="8" end="8"/>
                                            </p:txEl>
                                          </p:spTgt>
                                        </p:tgtEl>
                                      </p:cBhvr>
                                    </p:animEffect>
                                    <p:anim calcmode="lin" valueType="num">
                                      <p:cBhvr>
                                        <p:cTn id="1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858000"/>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a:noAutofit/>
          </a:bodyPr>
          <a:lstStyle/>
          <a:p>
            <a:pPr marL="0" indent="0" algn="ctr">
              <a:buNone/>
            </a:pPr>
            <a:endParaRPr lang="fr-FR" sz="7200" b="1" dirty="0">
              <a:solidFill>
                <a:schemeClr val="bg1"/>
              </a:solidFill>
            </a:endParaRPr>
          </a:p>
          <a:p>
            <a:pPr marL="0" indent="0" algn="ctr">
              <a:buNone/>
            </a:pPr>
            <a:r>
              <a:rPr lang="fr-FR" sz="7200" b="1" dirty="0">
                <a:solidFill>
                  <a:srgbClr val="C00000"/>
                </a:solidFill>
              </a:rPr>
              <a:t>Depuis le péché originel, </a:t>
            </a:r>
          </a:p>
          <a:p>
            <a:pPr marL="0" indent="0" algn="ctr">
              <a:buNone/>
            </a:pPr>
            <a:r>
              <a:rPr lang="fr-FR" sz="7200" b="1" dirty="0">
                <a:solidFill>
                  <a:srgbClr val="C00000"/>
                </a:solidFill>
              </a:rPr>
              <a:t>nous subissons la loi </a:t>
            </a:r>
          </a:p>
          <a:p>
            <a:pPr marL="0" indent="0" algn="ctr">
              <a:buNone/>
            </a:pPr>
            <a:r>
              <a:rPr lang="fr-FR" sz="7200" b="1" dirty="0">
                <a:solidFill>
                  <a:srgbClr val="C00000"/>
                </a:solidFill>
              </a:rPr>
              <a:t>de la séparation </a:t>
            </a:r>
          </a:p>
          <a:p>
            <a:pPr marL="0" indent="0" algn="ctr">
              <a:buNone/>
            </a:pPr>
            <a:r>
              <a:rPr lang="fr-FR" sz="7200" b="1" dirty="0">
                <a:solidFill>
                  <a:srgbClr val="C00000"/>
                </a:solidFill>
              </a:rPr>
              <a:t>de l’âme et du corps…</a:t>
            </a:r>
          </a:p>
          <a:p>
            <a:pPr marL="0" indent="0" algn="ctr">
              <a:buNone/>
            </a:pPr>
            <a:endParaRPr lang="fr-FR" sz="7200" b="1" dirty="0">
              <a:solidFill>
                <a:srgbClr val="C00000"/>
              </a:solidFill>
            </a:endParaRPr>
          </a:p>
        </p:txBody>
      </p:sp>
      <p:pic>
        <p:nvPicPr>
          <p:cNvPr id="4" name="Picture 2" descr="http://4.bp.blogspot.com/-v9FWskQY2XA/UWQ94wOeEMI/AAAAAAAAAIc/SOFEK3R8WnE/s1600/BernadetteSoubiro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123" y="-1103987"/>
            <a:ext cx="12356123" cy="796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24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250"/>
                                        <p:tgtEl>
                                          <p:spTgt spid="3">
                                            <p:txEl>
                                              <p:pRg st="1" end="1"/>
                                            </p:txEl>
                                          </p:spTgt>
                                        </p:tgtEl>
                                      </p:cBhvr>
                                    </p:animEffect>
                                  </p:childTnLst>
                                </p:cTn>
                              </p:par>
                              <p:par>
                                <p:cTn id="10" presetID="53" presetClass="entr" presetSubtype="16" fill="hold" nodeType="withEffect">
                                  <p:stCondLst>
                                    <p:cond delay="50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12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1250"/>
                                        <p:tgtEl>
                                          <p:spTgt spid="3">
                                            <p:txEl>
                                              <p:pRg st="2" end="2"/>
                                            </p:txEl>
                                          </p:spTgt>
                                        </p:tgtEl>
                                      </p:cBhvr>
                                    </p:animEffect>
                                  </p:childTnLst>
                                </p:cTn>
                              </p:par>
                              <p:par>
                                <p:cTn id="15" presetID="53" presetClass="entr" presetSubtype="16" fill="hold" nodeType="withEffect">
                                  <p:stCondLst>
                                    <p:cond delay="50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125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125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9" dur="1250"/>
                                        <p:tgtEl>
                                          <p:spTgt spid="3">
                                            <p:txEl>
                                              <p:pRg st="3" end="3"/>
                                            </p:txEl>
                                          </p:spTgt>
                                        </p:tgtEl>
                                      </p:cBhvr>
                                    </p:animEffect>
                                  </p:childTnLst>
                                </p:cTn>
                              </p:par>
                              <p:par>
                                <p:cTn id="20" presetID="53" presetClass="entr" presetSubtype="16" fill="hold" nodeType="withEffect">
                                  <p:stCondLst>
                                    <p:cond delay="50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125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125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4" dur="1250"/>
                                        <p:tgtEl>
                                          <p:spTgt spid="3">
                                            <p:txEl>
                                              <p:pRg st="4" end="4"/>
                                            </p:txEl>
                                          </p:spTgt>
                                        </p:tgtEl>
                                      </p:cBhvr>
                                    </p:animEffect>
                                  </p:childTnLst>
                                </p:cTn>
                              </p:par>
                            </p:childTnLst>
                          </p:cTn>
                        </p:par>
                        <p:par>
                          <p:cTn id="25" fill="hold">
                            <p:stCondLst>
                              <p:cond delay="1750"/>
                            </p:stCondLst>
                            <p:childTnLst>
                              <p:par>
                                <p:cTn id="26" presetID="27" presetClass="emph" presetSubtype="0" fill="remove" nodeType="afterEffect">
                                  <p:stCondLst>
                                    <p:cond delay="0"/>
                                  </p:stCondLst>
                                  <p:childTnLst>
                                    <p:animClr clrSpc="rgb" dir="cw">
                                      <p:cBhvr override="childStyle">
                                        <p:cTn id="27" dur="250" autoRev="1" fill="remove"/>
                                        <p:tgtEl>
                                          <p:spTgt spid="4"/>
                                        </p:tgtEl>
                                        <p:attrNameLst>
                                          <p:attrName>style.color</p:attrName>
                                        </p:attrNameLst>
                                      </p:cBhvr>
                                      <p:to>
                                        <a:schemeClr val="bg1"/>
                                      </p:to>
                                    </p:animClr>
                                    <p:animClr clrSpc="rgb" dir="cw">
                                      <p:cBhvr>
                                        <p:cTn id="28" dur="250" autoRev="1" fill="remove"/>
                                        <p:tgtEl>
                                          <p:spTgt spid="4"/>
                                        </p:tgtEl>
                                        <p:attrNameLst>
                                          <p:attrName>fillcolor</p:attrName>
                                        </p:attrNameLst>
                                      </p:cBhvr>
                                      <p:to>
                                        <a:schemeClr val="bg1"/>
                                      </p:to>
                                    </p:animClr>
                                    <p:set>
                                      <p:cBhvr>
                                        <p:cTn id="29" dur="250" autoRev="1" fill="remove"/>
                                        <p:tgtEl>
                                          <p:spTgt spid="4"/>
                                        </p:tgtEl>
                                        <p:attrNameLst>
                                          <p:attrName>fill.type</p:attrName>
                                        </p:attrNameLst>
                                      </p:cBhvr>
                                      <p:to>
                                        <p:strVal val="solid"/>
                                      </p:to>
                                    </p:set>
                                    <p:set>
                                      <p:cBhvr>
                                        <p:cTn id="30" dur="250" autoRev="1" fill="remove"/>
                                        <p:tgtEl>
                                          <p:spTgt spid="4"/>
                                        </p:tgtEl>
                                        <p:attrNameLst>
                                          <p:attrName>fill.on</p:attrName>
                                        </p:attrNameLst>
                                      </p:cBhvr>
                                      <p:to>
                                        <p:strVal val="true"/>
                                      </p:to>
                                    </p:set>
                                  </p:childTnLst>
                                </p:cTn>
                              </p:par>
                            </p:childTnLst>
                          </p:cTn>
                        </p:par>
                        <p:par>
                          <p:cTn id="31" fill="hold">
                            <p:stCondLst>
                              <p:cond delay="2250"/>
                            </p:stCondLst>
                            <p:childTnLst>
                              <p:par>
                                <p:cTn id="32" presetID="6" presetClass="emph" presetSubtype="0" fill="hold" nodeType="afterEffect">
                                  <p:stCondLst>
                                    <p:cond delay="0"/>
                                  </p:stCondLst>
                                  <p:childTnLst>
                                    <p:animScale>
                                      <p:cBhvr>
                                        <p:cTn id="33"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pressions sur toile La création d'Adam: fragment de peinture -  Silhouettes - Personnages - Tableaux">
            <a:extLst>
              <a:ext uri="{FF2B5EF4-FFF2-40B4-BE49-F238E27FC236}">
                <a16:creationId xmlns:a16="http://schemas.microsoft.com/office/drawing/2014/main" id="{809BC08A-2F58-77BE-8DBF-B4EF3CCC18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9" t="17489" r="2527" b="17901"/>
          <a:stretch/>
        </p:blipFill>
        <p:spPr bwMode="auto">
          <a:xfrm>
            <a:off x="-938" y="0"/>
            <a:ext cx="12193873" cy="6858000"/>
          </a:xfrm>
          <a:prstGeom prst="rect">
            <a:avLst/>
          </a:prstGeom>
          <a:noFill/>
        </p:spPr>
      </p:pic>
      <p:pic>
        <p:nvPicPr>
          <p:cNvPr id="2" name="Image 1">
            <a:extLst>
              <a:ext uri="{FF2B5EF4-FFF2-40B4-BE49-F238E27FC236}">
                <a16:creationId xmlns:a16="http://schemas.microsoft.com/office/drawing/2014/main" id="{47179CFD-91F7-529A-1265-F3BE848436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90" y="947427"/>
            <a:ext cx="12243787" cy="5166360"/>
          </a:xfrm>
          <a:prstGeom prst="rect">
            <a:avLst/>
          </a:prstGeom>
          <a:noFill/>
          <a:ln>
            <a:noFill/>
          </a:ln>
        </p:spPr>
      </p:pic>
      <p:sp>
        <p:nvSpPr>
          <p:cNvPr id="6" name="Espace réservé du contenu 2">
            <a:extLst>
              <a:ext uri="{FF2B5EF4-FFF2-40B4-BE49-F238E27FC236}">
                <a16:creationId xmlns:a16="http://schemas.microsoft.com/office/drawing/2014/main" id="{C3A2E289-2FA8-B970-6163-FD81AB082D84}"/>
              </a:ext>
            </a:extLst>
          </p:cNvPr>
          <p:cNvSpPr txBox="1">
            <a:spLocks/>
          </p:cNvSpPr>
          <p:nvPr/>
        </p:nvSpPr>
        <p:spPr>
          <a:xfrm>
            <a:off x="51787" y="264154"/>
            <a:ext cx="12192000" cy="683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600" b="1" dirty="0">
                <a:latin typeface="Comic Sans MS" panose="030F0702030302020204" pitchFamily="66" charset="0"/>
              </a:rPr>
              <a:t>cette séparation est la conséquence du péché originel </a:t>
            </a:r>
          </a:p>
        </p:txBody>
      </p:sp>
      <p:sp>
        <p:nvSpPr>
          <p:cNvPr id="8" name="ZoneTexte 7">
            <a:extLst>
              <a:ext uri="{FF2B5EF4-FFF2-40B4-BE49-F238E27FC236}">
                <a16:creationId xmlns:a16="http://schemas.microsoft.com/office/drawing/2014/main" id="{1B326C68-D480-55DA-CF63-F259C9740427}"/>
              </a:ext>
            </a:extLst>
          </p:cNvPr>
          <p:cNvSpPr txBox="1"/>
          <p:nvPr/>
        </p:nvSpPr>
        <p:spPr>
          <a:xfrm>
            <a:off x="829352" y="6113787"/>
            <a:ext cx="10533296" cy="652807"/>
          </a:xfrm>
          <a:prstGeom prst="rect">
            <a:avLst/>
          </a:prstGeom>
          <a:noFill/>
        </p:spPr>
        <p:txBody>
          <a:bodyPr wrap="square">
            <a:spAutoFit/>
          </a:bodyPr>
          <a:lstStyle/>
          <a:p>
            <a:pPr>
              <a:lnSpc>
                <a:spcPct val="107000"/>
              </a:lnSpc>
              <a:spcAft>
                <a:spcPts val="800"/>
              </a:spcAft>
            </a:pPr>
            <a:r>
              <a:rPr lang="fr-FR" sz="3600" b="1" kern="100" dirty="0">
                <a:effectLst/>
                <a:latin typeface="Comic Sans MS" panose="030F0702030302020204" pitchFamily="66" charset="0"/>
                <a:ea typeface="Calibri" panose="020F0502020204030204" pitchFamily="34" charset="0"/>
                <a:cs typeface="Times New Roman" panose="02020603050405020304" pitchFamily="18" charset="0"/>
              </a:rPr>
              <a:t> Le choix d’Adam et Eve de se passer de Dieu</a:t>
            </a:r>
          </a:p>
        </p:txBody>
      </p:sp>
      <p:sp>
        <p:nvSpPr>
          <p:cNvPr id="7" name="Espace réservé du contenu 6">
            <a:extLst>
              <a:ext uri="{FF2B5EF4-FFF2-40B4-BE49-F238E27FC236}">
                <a16:creationId xmlns:a16="http://schemas.microsoft.com/office/drawing/2014/main" id="{511FB6DA-9519-E704-E1F1-60B3CE9D2CD9}"/>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1247538406"/>
      </p:ext>
    </p:extLst>
  </p:cSld>
  <p:clrMapOvr>
    <a:masterClrMapping/>
  </p:clrMapOvr>
  <mc:AlternateContent xmlns:mc="http://schemas.openxmlformats.org/markup-compatibility/2006" xmlns:p14="http://schemas.microsoft.com/office/powerpoint/2010/main">
    <mc:Choice Requires="p14">
      <p:transition spd="slow" p14:dur="4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3500"/>
                                        <p:tgtEl>
                                          <p:spTgt spid="6">
                                            <p:txEl>
                                              <p:pRg st="0" end="0"/>
                                            </p:txEl>
                                          </p:spTgt>
                                        </p:tgtEl>
                                      </p:cBhvr>
                                    </p:animEffect>
                                  </p:childTnLst>
                                </p:cTn>
                              </p:par>
                            </p:childTnLst>
                          </p:cTn>
                        </p:par>
                        <p:par>
                          <p:cTn id="11" fill="hold">
                            <p:stCondLst>
                              <p:cond delay="3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128955" y="0"/>
            <a:ext cx="12063045" cy="6858000"/>
          </a:xfrm>
          <a:prstGeom prst="ellipse">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8000" b="1" dirty="0">
                <a:solidFill>
                  <a:srgbClr val="C00000"/>
                </a:solidFill>
                <a:ea typeface="Calibri" panose="020F0502020204030204" pitchFamily="34" charset="0"/>
                <a:cs typeface="Times New Roman" panose="02020603050405020304" pitchFamily="18" charset="0"/>
              </a:rPr>
              <a:t>Nous verrons Dieu </a:t>
            </a:r>
          </a:p>
          <a:p>
            <a:pPr algn="ctr">
              <a:lnSpc>
                <a:spcPct val="115000"/>
              </a:lnSpc>
              <a:spcAft>
                <a:spcPts val="1000"/>
              </a:spcAft>
            </a:pPr>
            <a:r>
              <a:rPr lang="fr-FR" sz="8000" b="1" dirty="0">
                <a:solidFill>
                  <a:srgbClr val="C00000"/>
                </a:solidFill>
                <a:ea typeface="Calibri" panose="020F0502020204030204" pitchFamily="34" charset="0"/>
                <a:cs typeface="Times New Roman" panose="02020603050405020304" pitchFamily="18" charset="0"/>
              </a:rPr>
              <a:t>corps et âme</a:t>
            </a:r>
            <a:endParaRPr lang="fr-FR" sz="7200" b="1" dirty="0">
              <a:solidFill>
                <a:srgbClr val="FF0000"/>
              </a:solidFill>
            </a:endParaRPr>
          </a:p>
        </p:txBody>
      </p:sp>
    </p:spTree>
    <p:extLst>
      <p:ext uri="{BB962C8B-B14F-4D97-AF65-F5344CB8AC3E}">
        <p14:creationId xmlns:p14="http://schemas.microsoft.com/office/powerpoint/2010/main" val="1257044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pressions sur toile La création d'Adam: fragment de peinture -  Silhouettes - Personnages - Tableaux">
            <a:extLst>
              <a:ext uri="{FF2B5EF4-FFF2-40B4-BE49-F238E27FC236}">
                <a16:creationId xmlns:a16="http://schemas.microsoft.com/office/drawing/2014/main" id="{C5E97235-1A55-D920-9D29-728995869F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9" t="17489" r="2527" b="17901"/>
          <a:stretch/>
        </p:blipFill>
        <p:spPr bwMode="auto">
          <a:xfrm>
            <a:off x="-938" y="0"/>
            <a:ext cx="12193873" cy="6858000"/>
          </a:xfrm>
          <a:prstGeom prst="rect">
            <a:avLst/>
          </a:prstGeom>
          <a:noFill/>
        </p:spPr>
      </p:pic>
      <p:sp>
        <p:nvSpPr>
          <p:cNvPr id="2" name="Espace réservé du contenu 1"/>
          <p:cNvSpPr>
            <a:spLocks noGrp="1"/>
          </p:cNvSpPr>
          <p:nvPr>
            <p:ph idx="1"/>
          </p:nvPr>
        </p:nvSpPr>
        <p:spPr>
          <a:xfrm>
            <a:off x="-387927" y="374776"/>
            <a:ext cx="12192000" cy="6483224"/>
          </a:xfrm>
        </p:spPr>
        <p:txBody>
          <a:bodyPr>
            <a:noAutofit/>
          </a:bodyPr>
          <a:lstStyle/>
          <a:p>
            <a:pPr marL="0" indent="0" algn="ctr">
              <a:buNone/>
            </a:pPr>
            <a:r>
              <a:rPr lang="fr-FR" sz="5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C’est l’unité du corps et de l’âme </a:t>
            </a:r>
          </a:p>
          <a:p>
            <a:pPr marL="0" indent="0" algn="ctr">
              <a:buNone/>
            </a:pPr>
            <a:r>
              <a:rPr lang="fr-FR" sz="5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qui constitue l’homme en tant que personne. </a:t>
            </a:r>
          </a:p>
          <a:p>
            <a:pPr marL="0" indent="0" algn="ctr">
              <a:buNone/>
            </a:pPr>
            <a:r>
              <a:rPr lang="fr-FR" sz="5400" b="1" dirty="0">
                <a:solidFill>
                  <a:srgbClr val="C00000"/>
                </a:solidFill>
              </a:rPr>
              <a:t>Je ne goûterai à la </a:t>
            </a:r>
          </a:p>
          <a:p>
            <a:pPr marL="0" indent="0" algn="ctr">
              <a:buNone/>
            </a:pPr>
            <a:r>
              <a:rPr lang="fr-FR" sz="5400" b="1" dirty="0">
                <a:solidFill>
                  <a:srgbClr val="C00000"/>
                </a:solidFill>
              </a:rPr>
              <a:t>plénitude de ma destinée en Dieu </a:t>
            </a:r>
          </a:p>
          <a:p>
            <a:pPr marL="0" indent="0" algn="ctr">
              <a:buNone/>
            </a:pPr>
            <a:r>
              <a:rPr lang="fr-FR" sz="5400" b="1" dirty="0">
                <a:solidFill>
                  <a:srgbClr val="C00000"/>
                </a:solidFill>
              </a:rPr>
              <a:t>qu’avec </a:t>
            </a:r>
          </a:p>
          <a:p>
            <a:pPr marL="0" indent="0" algn="ctr">
              <a:buNone/>
            </a:pPr>
            <a:r>
              <a:rPr lang="fr-FR" sz="5400" b="1" dirty="0">
                <a:solidFill>
                  <a:srgbClr val="C00000"/>
                </a:solidFill>
              </a:rPr>
              <a:t>mon âme et mon corps.</a:t>
            </a:r>
          </a:p>
          <a:p>
            <a:pPr marL="0" indent="0">
              <a:buNone/>
            </a:pPr>
            <a:endParaRPr lang="fr-FR" sz="7200" dirty="0"/>
          </a:p>
        </p:txBody>
      </p:sp>
    </p:spTree>
    <p:extLst>
      <p:ext uri="{BB962C8B-B14F-4D97-AF65-F5344CB8AC3E}">
        <p14:creationId xmlns:p14="http://schemas.microsoft.com/office/powerpoint/2010/main" val="41040541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strVal val="#ppt_w*0.70"/>
                                          </p:val>
                                        </p:tav>
                                        <p:tav tm="100000">
                                          <p:val>
                                            <p:strVal val="#ppt_w"/>
                                          </p:val>
                                        </p:tav>
                                      </p:tavLst>
                                    </p:anim>
                                    <p:anim calcmode="lin" valueType="num">
                                      <p:cBhvr>
                                        <p:cTn id="8" dur="3000" fill="hold"/>
                                        <p:tgtEl>
                                          <p:spTgt spid="3"/>
                                        </p:tgtEl>
                                        <p:attrNameLst>
                                          <p:attrName>ppt_h</p:attrName>
                                        </p:attrNameLst>
                                      </p:cBhvr>
                                      <p:tavLst>
                                        <p:tav tm="0">
                                          <p:val>
                                            <p:strVal val="#ppt_h"/>
                                          </p:val>
                                        </p:tav>
                                        <p:tav tm="100000">
                                          <p:val>
                                            <p:strVal val="#ppt_h"/>
                                          </p:val>
                                        </p:tav>
                                      </p:tavLst>
                                    </p:anim>
                                    <p:animEffect transition="in" filter="fade">
                                      <p:cBhvr>
                                        <p:cTn id="9" dur="30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7000"/>
                                        <p:tgtEl>
                                          <p:spTgt spid="2">
                                            <p:txEl>
                                              <p:pRg st="0" end="0"/>
                                            </p:txEl>
                                          </p:spTgt>
                                        </p:tgtEl>
                                      </p:cBhvr>
                                    </p:animEffect>
                                    <p:anim calcmode="lin" valueType="num">
                                      <p:cBhvr>
                                        <p:cTn id="13" dur="7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7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7000"/>
                                        <p:tgtEl>
                                          <p:spTgt spid="2">
                                            <p:txEl>
                                              <p:pRg st="1" end="1"/>
                                            </p:txEl>
                                          </p:spTgt>
                                        </p:tgtEl>
                                      </p:cBhvr>
                                    </p:animEffect>
                                    <p:anim calcmode="lin" valueType="num">
                                      <p:cBhvr>
                                        <p:cTn id="18" dur="7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7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7000"/>
                                        <p:tgtEl>
                                          <p:spTgt spid="2">
                                            <p:txEl>
                                              <p:pRg st="2" end="2"/>
                                            </p:txEl>
                                          </p:spTgt>
                                        </p:tgtEl>
                                      </p:cBhvr>
                                    </p:animEffect>
                                    <p:anim calcmode="lin" valueType="num">
                                      <p:cBhvr>
                                        <p:cTn id="25" dur="7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7000" fill="hold"/>
                                        <p:tgtEl>
                                          <p:spTgt spid="2">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7000"/>
                                        <p:tgtEl>
                                          <p:spTgt spid="2">
                                            <p:txEl>
                                              <p:pRg st="3" end="3"/>
                                            </p:txEl>
                                          </p:spTgt>
                                        </p:tgtEl>
                                      </p:cBhvr>
                                    </p:animEffect>
                                    <p:anim calcmode="lin" valueType="num">
                                      <p:cBhvr>
                                        <p:cTn id="30" dur="7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7000" fill="hold"/>
                                        <p:tgtEl>
                                          <p:spTgt spid="2">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7000"/>
                                        <p:tgtEl>
                                          <p:spTgt spid="2">
                                            <p:txEl>
                                              <p:pRg st="4" end="4"/>
                                            </p:txEl>
                                          </p:spTgt>
                                        </p:tgtEl>
                                      </p:cBhvr>
                                    </p:animEffect>
                                    <p:anim calcmode="lin" valueType="num">
                                      <p:cBhvr>
                                        <p:cTn id="35" dur="7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7000" fill="hold"/>
                                        <p:tgtEl>
                                          <p:spTgt spid="2">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7000"/>
                                        <p:tgtEl>
                                          <p:spTgt spid="2">
                                            <p:txEl>
                                              <p:pRg st="5" end="5"/>
                                            </p:txEl>
                                          </p:spTgt>
                                        </p:tgtEl>
                                      </p:cBhvr>
                                    </p:animEffect>
                                    <p:anim calcmode="lin" valueType="num">
                                      <p:cBhvr>
                                        <p:cTn id="40" dur="7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1" dur="7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41945</TotalTime>
  <Words>5765</Words>
  <Application>Microsoft Office PowerPoint</Application>
  <PresentationFormat>Grand écran</PresentationFormat>
  <Paragraphs>437</Paragraphs>
  <Slides>35</Slides>
  <Notes>35</Notes>
  <HiddenSlides>0</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35</vt:i4>
      </vt:variant>
    </vt:vector>
  </HeadingPairs>
  <TitlesOfParts>
    <vt:vector size="46" baseType="lpstr">
      <vt:lpstr>Arial</vt:lpstr>
      <vt:lpstr>Bell MT</vt:lpstr>
      <vt:lpstr>Brush Script MT</vt:lpstr>
      <vt:lpstr>Calibri</vt:lpstr>
      <vt:lpstr>Calibri Light</vt:lpstr>
      <vt:lpstr>Comic Sans MS</vt:lpstr>
      <vt:lpstr>DigifaceWide</vt:lpstr>
      <vt:lpstr>Fugaz One</vt:lpstr>
      <vt:lpstr>Gabriola</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Ce " comment " dépasse notre imagination  et notre entendement ;   il n’est accessible que dans la foi.   CEC 1000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Daniel Salefran</dc:creator>
  <cp:lastModifiedBy>regisabel serey</cp:lastModifiedBy>
  <cp:revision>1608</cp:revision>
  <cp:lastPrinted>2022-04-03T15:38:08Z</cp:lastPrinted>
  <dcterms:created xsi:type="dcterms:W3CDTF">2016-12-07T19:12:02Z</dcterms:created>
  <dcterms:modified xsi:type="dcterms:W3CDTF">2024-06-21T07:59:54Z</dcterms:modified>
</cp:coreProperties>
</file>